
<file path=[Content_Types].xml><?xml version="1.0" encoding="utf-8"?>
<Types xmlns="http://schemas.openxmlformats.org/package/2006/content-types">
  <Override PartName="/ppt/slideLayouts/slideLayout8.xml" ContentType="application/vnd.openxmlformats-officedocument.presentationml.slideLayout+xml"/>
  <Override PartName="/ppt/slides/slide22.xml" ContentType="application/vnd.openxmlformats-officedocument.presentationml.slide+xml"/>
  <Override PartName="/ppt/slides/slide28.xml" ContentType="application/vnd.openxmlformats-officedocument.presentationml.slide+xml"/>
  <Override PartName="/ppt/notesSlides/notesSlide11.xml" ContentType="application/vnd.openxmlformats-officedocument.presentationml.notesSlide+xml"/>
  <Override PartName="/docProps/app.xml" ContentType="application/vnd.openxmlformats-officedocument.extended-properties+xml"/>
  <Override PartName="/ppt/slides/slide30.xml" ContentType="application/vnd.openxmlformats-officedocument.presentationml.slide+xml"/>
  <Override PartName="/ppt/notesSlides/notesSlide9.xml" ContentType="application/vnd.openxmlformats-officedocument.presentationml.notesSlide+xml"/>
  <Override PartName="/ppt/slides/slide36.xml" ContentType="application/vnd.openxmlformats-officedocument.presentationml.slide+xml"/>
  <Override PartName="/ppt/slides/slide11.xml" ContentType="application/vnd.openxmlformats-officedocument.presentationml.slide+xml"/>
  <Override PartName="/ppt/slides/slide18.xml" ContentType="application/vnd.openxmlformats-officedocument.presentationml.slide+xml"/>
  <Override PartName="/ppt/slides/slide47.xml" ContentType="application/vnd.openxmlformats-officedocument.presentationml.slide+xml"/>
  <Override PartName="/ppt/theme/theme3.xml" ContentType="application/vnd.openxmlformats-officedocument.theme+xml"/>
  <Override PartName="/ppt/notesSlides/notesSlide16.xml" ContentType="application/vnd.openxmlformats-officedocument.presentationml.notesSlide+xml"/>
  <Override PartName="/ppt/slideLayouts/slideLayout3.xml" ContentType="application/vnd.openxmlformats-officedocument.presentationml.slideLayout+xml"/>
  <Override PartName="/ppt/slides/slide21.xml" ContentType="application/vnd.openxmlformats-officedocument.presentationml.slide+xml"/>
  <Override PartName="/ppt/slides/slide23.xml" ContentType="application/vnd.openxmlformats-officedocument.presentationml.slide+xml"/>
  <Override PartName="/ppt/slideLayouts/slideLayout9.xml" ContentType="application/vnd.openxmlformats-officedocument.presentationml.slideLayout+xml"/>
  <Override PartName="/ppt/notesMasters/notesMaster1.xml" ContentType="application/vnd.openxmlformats-officedocument.presentationml.notesMaster+xml"/>
  <Override PartName="/ppt/slides/slide1.xml" ContentType="application/vnd.openxmlformats-officedocument.presentationml.slide+xml"/>
  <Override PartName="/ppt/tableStyles.xml" ContentType="application/vnd.openxmlformats-officedocument.presentationml.tableStyles+xml"/>
  <Override PartName="/ppt/slides/slide7.xml" ContentType="application/vnd.openxmlformats-officedocument.presentationml.slide+xml"/>
  <Override PartName="/ppt/viewProps.xml" ContentType="application/vnd.openxmlformats-officedocument.presentationml.viewProps+xml"/>
  <Override PartName="/ppt/notesSlides/notesSlide15.xml" ContentType="application/vnd.openxmlformats-officedocument.presentationml.notesSlide+xml"/>
  <Override PartName="/ppt/notesSlides/notesSlide4.xml" ContentType="application/vnd.openxmlformats-officedocument.presentationml.notesSlide+xml"/>
  <Override PartName="/ppt/handoutMasters/handoutMaster1.xml" ContentType="application/vnd.openxmlformats-officedocument.presentationml.handoutMaster+xml"/>
  <Override PartName="/ppt/slides/slide13.xml" ContentType="application/vnd.openxmlformats-officedocument.presentationml.slide+xml"/>
  <Override PartName="/ppt/notesSlides/notesSlide17.xml" ContentType="application/vnd.openxmlformats-officedocument.presentationml.notesSlide+xml"/>
  <Override PartName="/ppt/notesSlides/notesSlide6.xml" ContentType="application/vnd.openxmlformats-officedocument.presentationml.notesSlide+xml"/>
  <Override PartName="/ppt/slides/slide20.xml" ContentType="application/vnd.openxmlformats-officedocument.presentationml.slide+xml"/>
  <Override PartName="/ppt/slides/slide17.xml" ContentType="application/vnd.openxmlformats-officedocument.presentationml.slide+xml"/>
  <Override PartName="/ppt/slideLayouts/slideLayout4.xml" ContentType="application/vnd.openxmlformats-officedocument.presentationml.slideLayout+xml"/>
  <Override PartName="/ppt/notesSlides/notesSlide13.xml" ContentType="application/vnd.openxmlformats-officedocument.presentationml.notesSlide+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slides/slide43.xml" ContentType="application/vnd.openxmlformats-officedocument.presentationml.slide+xml"/>
  <Override PartName="/ppt/slideLayouts/slideLayout6.xml" ContentType="application/vnd.openxmlformats-officedocument.presentationml.slideLayout+xml"/>
  <Override PartName="/ppt/slides/slide37.xml" ContentType="application/vnd.openxmlformats-officedocument.presentationml.slide+xml"/>
  <Override PartName="/ppt/slides/slide10.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notesSlides/notesSlide18.xml" ContentType="application/vnd.openxmlformats-officedocument.presentationml.notesSlide+xml"/>
  <Default Extension="png" ContentType="image/png"/>
  <Override PartName="/ppt/slides/slide27.xml" ContentType="application/vnd.openxmlformats-officedocument.presentationml.slide+xml"/>
  <Override PartName="/docProps/core.xml" ContentType="application/vnd.openxmlformats-package.core-properties+xml"/>
  <Override PartName="/ppt/slides/slide31.xml" ContentType="application/vnd.openxmlformats-officedocument.presentationml.slide+xml"/>
  <Default Extension="bin" ContentType="application/vnd.openxmlformats-officedocument.presentationml.printerSettings"/>
  <Override PartName="/ppt/notesSlides/notesSlide10.xml" ContentType="application/vnd.openxmlformats-officedocument.presentationml.notesSlide+xml"/>
  <Override PartName="/ppt/slides/slide12.xml" ContentType="application/vnd.openxmlformats-officedocument.presentationml.slide+xml"/>
  <Override PartName="/ppt/slides/slide19.xml" ContentType="application/vnd.openxmlformats-officedocument.presentationml.slide+xml"/>
  <Override PartName="/ppt/slides/slide41.xml" ContentType="application/vnd.openxmlformats-officedocument.presentationml.slide+xml"/>
  <Override PartName="/ppt/slides/slide46.xml" ContentType="application/vnd.openxmlformats-officedocument.presentationml.slide+xml"/>
  <Override PartName="/ppt/notesSlides/notesSlide2.xml" ContentType="application/vnd.openxmlformats-officedocument.presentationml.notesSlide+xml"/>
  <Override PartName="/ppt/notesSlides/notesSlide14.xml" ContentType="application/vnd.openxmlformats-officedocument.presentationml.notesSlide+xml"/>
  <Override PartName="/ppt/theme/theme2.xml" ContentType="application/vnd.openxmlformats-officedocument.theme+xml"/>
  <Override PartName="/ppt/slides/slide2.xml" ContentType="application/vnd.openxmlformats-officedocument.presentationml.slide+xml"/>
  <Override PartName="/ppt/slides/slide35.xml" ContentType="application/vnd.openxmlformats-officedocument.presentationml.slide+xml"/>
  <Override PartName="/ppt/slides/slide42.xml" ContentType="application/vnd.openxmlformats-officedocument.presentationml.slide+xml"/>
  <Override PartName="/ppt/slides/slide45.xml" ContentType="application/vnd.openxmlformats-officedocument.presentationml.slide+xml"/>
  <Override PartName="/ppt/notesSlides/notesSlide21.xml" ContentType="application/vnd.openxmlformats-officedocument.presentationml.notesSlide+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notesSlides/notesSlide3.xml" ContentType="application/vnd.openxmlformats-officedocument.presentationml.notesSlide+xml"/>
  <Default Extension="xml" ContentType="application/xml"/>
  <Override PartName="/ppt/slides/slide26.xml" ContentType="application/vnd.openxmlformats-officedocument.presentationml.slide+xml"/>
  <Override PartName="/ppt/slideMasters/slideMaster1.xml" ContentType="application/vnd.openxmlformats-officedocument.presentationml.slideMaster+xml"/>
  <Override PartName="/ppt/notesSlides/notesSlide7.xml" ContentType="application/vnd.openxmlformats-officedocument.presentationml.notesSlide+xml"/>
  <Override PartName="/ppt/slides/slide25.xml" ContentType="application/vnd.openxmlformats-officedocument.presentationml.slide+xml"/>
  <Override PartName="/ppt/notesSlides/notesSlide19.xml" ContentType="application/vnd.openxmlformats-officedocument.presentationml.notesSlide+xml"/>
  <Override PartName="/ppt/slides/slide14.xml" ContentType="application/vnd.openxmlformats-officedocument.presentationml.slide+xml"/>
  <Override PartName="/ppt/slides/slide40.xml" ContentType="application/vnd.openxmlformats-officedocument.presentationml.slide+xml"/>
  <Override PartName="/ppt/slides/slide34.xml" ContentType="application/vnd.openxmlformats-officedocument.presentationml.slide+xml"/>
  <Override PartName="/ppt/slides/slide44.xml" ContentType="application/vnd.openxmlformats-officedocument.presentationml.slide+xml"/>
  <Override PartName="/ppt/notesSlides/notesSlide12.xml" ContentType="application/vnd.openxmlformats-officedocument.presentationml.notesSlide+xml"/>
  <Override PartName="/ppt/notesSlides/notesSlide5.xml" ContentType="application/vnd.openxmlformats-officedocument.presentationml.notesSlide+xml"/>
  <Override PartName="/ppt/slideLayouts/slideLayout1.xml" ContentType="application/vnd.openxmlformats-officedocument.presentationml.slideLayout+xml"/>
  <Override PartName="/ppt/slides/slide48.xml" ContentType="application/vnd.openxmlformats-officedocument.presentationml.slide+xml"/>
  <Override PartName="/ppt/theme/theme1.xml" ContentType="application/vnd.openxmlformats-officedocument.theme+xml"/>
  <Override PartName="/ppt/presentation.xml" ContentType="application/vnd.openxmlformats-officedocument.presentationml.presentation.main+xml"/>
  <Override PartName="/ppt/slides/slide5.xml" ContentType="application/vnd.openxmlformats-officedocument.presentationml.slide+xml"/>
  <Override PartName="/ppt/slideLayouts/slideLayout7.xml" ContentType="application/vnd.openxmlformats-officedocument.presentationml.slideLayout+xml"/>
  <Default Extension="jpeg" ContentType="image/jpeg"/>
  <Override PartName="/ppt/slides/slide3.xml" ContentType="application/vnd.openxmlformats-officedocument.presentationml.slide+xml"/>
  <Override PartName="/ppt/slides/slide4.xml" ContentType="application/vnd.openxmlformats-officedocument.presentationml.slide+xml"/>
  <Override PartName="/ppt/slideLayouts/slideLayout11.xml" ContentType="application/vnd.openxmlformats-officedocument.presentationml.slideLayout+xml"/>
  <Override PartName="/ppt/notesSlides/notesSlide8.xml" ContentType="application/vnd.openxmlformats-officedocument.presentationml.notesSlide+xml"/>
  <Override PartName="/ppt/slides/slide8.xml" ContentType="application/vnd.openxmlformats-officedocument.presentationml.slide+xml"/>
  <Override PartName="/ppt/slides/slide15.xml" ContentType="application/vnd.openxmlformats-officedocument.presentationml.slide+xml"/>
  <Default Extension="rels" ContentType="application/vnd.openxmlformats-package.relationships+xml"/>
  <Override PartName="/ppt/slides/slide9.xml" ContentType="application/vnd.openxmlformats-officedocument.presentationml.slide+xml"/>
  <Override PartName="/ppt/slides/slide24.xml" ContentType="application/vnd.openxmlformats-officedocument.presentationml.slide+xml"/>
  <Override PartName="/ppt/slides/slide39.xml" ContentType="application/vnd.openxmlformats-officedocument.presentationml.slide+xml"/>
  <Override PartName="/ppt/slides/slide32.xml" ContentType="application/vnd.openxmlformats-officedocument.presentationml.slide+xml"/>
  <Override PartName="/ppt/slides/slide6.xml" ContentType="application/vnd.openxmlformats-officedocument.presentationml.slide+xml"/>
  <Override PartName="/ppt/slides/slide16.xml" ContentType="application/vnd.openxmlformats-officedocument.presentationml.slide+xml"/>
  <Override PartName="/ppt/notesSlides/notesSlide20.xml" ContentType="application/vnd.openxmlformats-officedocument.presentationml.notesSlide+xml"/>
  <Override PartName="/ppt/slides/slide38.xml" ContentType="application/vnd.openxmlformats-officedocument.presentationml.slide+xml"/>
  <Default Extension="pdf" ContentType="application/pdf"/>
  <Override PartName="/ppt/slides/slide29.xml" ContentType="application/vnd.openxmlformats-officedocument.presentationml.slide+xml"/>
</Types>
</file>

<file path=_rels/.rels><?xml version="1.0" encoding="UTF-8" standalone="yes"?>
<Relationships xmlns="http://schemas.openxmlformats.org/package/2006/relationships"><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60" r:id="rId1"/>
  </p:sldMasterIdLst>
  <p:notesMasterIdLst>
    <p:notesMasterId r:id="rId50"/>
  </p:notesMasterIdLst>
  <p:handoutMasterIdLst>
    <p:handoutMasterId r:id="rId51"/>
  </p:handoutMasterIdLst>
  <p:sldIdLst>
    <p:sldId id="256" r:id="rId2"/>
    <p:sldId id="290" r:id="rId3"/>
    <p:sldId id="297" r:id="rId4"/>
    <p:sldId id="307" r:id="rId5"/>
    <p:sldId id="304" r:id="rId6"/>
    <p:sldId id="278" r:id="rId7"/>
    <p:sldId id="275" r:id="rId8"/>
    <p:sldId id="291" r:id="rId9"/>
    <p:sldId id="265" r:id="rId10"/>
    <p:sldId id="257" r:id="rId11"/>
    <p:sldId id="258" r:id="rId12"/>
    <p:sldId id="259" r:id="rId13"/>
    <p:sldId id="260" r:id="rId14"/>
    <p:sldId id="261" r:id="rId15"/>
    <p:sldId id="262" r:id="rId16"/>
    <p:sldId id="263" r:id="rId17"/>
    <p:sldId id="264" r:id="rId18"/>
    <p:sldId id="296" r:id="rId19"/>
    <p:sldId id="292" r:id="rId20"/>
    <p:sldId id="266" r:id="rId21"/>
    <p:sldId id="267" r:id="rId22"/>
    <p:sldId id="268" r:id="rId23"/>
    <p:sldId id="269" r:id="rId24"/>
    <p:sldId id="270" r:id="rId25"/>
    <p:sldId id="271" r:id="rId26"/>
    <p:sldId id="272" r:id="rId27"/>
    <p:sldId id="273" r:id="rId28"/>
    <p:sldId id="274" r:id="rId29"/>
    <p:sldId id="293" r:id="rId30"/>
    <p:sldId id="294" r:id="rId31"/>
    <p:sldId id="277" r:id="rId32"/>
    <p:sldId id="276" r:id="rId33"/>
    <p:sldId id="299" r:id="rId34"/>
    <p:sldId id="280" r:id="rId35"/>
    <p:sldId id="300" r:id="rId36"/>
    <p:sldId id="281" r:id="rId37"/>
    <p:sldId id="282" r:id="rId38"/>
    <p:sldId id="305" r:id="rId39"/>
    <p:sldId id="306" r:id="rId40"/>
    <p:sldId id="301" r:id="rId41"/>
    <p:sldId id="284" r:id="rId42"/>
    <p:sldId id="285" r:id="rId43"/>
    <p:sldId id="286" r:id="rId44"/>
    <p:sldId id="287" r:id="rId45"/>
    <p:sldId id="288" r:id="rId46"/>
    <p:sldId id="289" r:id="rId47"/>
    <p:sldId id="302" r:id="rId48"/>
    <p:sldId id="303"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hiddenSlides="1"/>
  <p:clrMru>
    <a:srgbClr val="D554F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showOutlineIcons="0">
    <p:restoredLeft sz="15620"/>
    <p:restoredTop sz="94660"/>
  </p:normalViewPr>
  <p:slideViewPr>
    <p:cSldViewPr snapToObjects="1">
      <p:cViewPr varScale="1">
        <p:scale>
          <a:sx n="106" d="100"/>
          <a:sy n="106" d="100"/>
        </p:scale>
        <p:origin x="-856" y="-112"/>
      </p:cViewPr>
      <p:guideLst>
        <p:guide orient="horz" pos="2160"/>
        <p:guide pos="2880"/>
      </p:guideLst>
    </p:cSldViewPr>
  </p:slideViewPr>
  <p:notesTextViewPr>
    <p:cViewPr>
      <p:scale>
        <a:sx n="100" d="100"/>
        <a:sy n="100" d="100"/>
      </p:scale>
      <p:origin x="0" y="352"/>
    </p:cViewPr>
  </p:notesTextViewPr>
  <p:sorterViewPr>
    <p:cViewPr>
      <p:scale>
        <a:sx n="66" d="100"/>
        <a:sy n="66" d="100"/>
      </p:scale>
      <p:origin x="0" y="0"/>
    </p:cViewPr>
  </p:sorterViewPr>
  <p:notesViewPr>
    <p:cSldViewPr snapToObjects="1">
      <p:cViewPr varScale="1">
        <p:scale>
          <a:sx n="83" d="100"/>
          <a:sy n="83" d="100"/>
        </p:scale>
        <p:origin x="-2320" y="-120"/>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39" Type="http://schemas.openxmlformats.org/officeDocument/2006/relationships/slide" Target="slides/slide38.xml"/><Relationship Id="rId7" Type="http://schemas.openxmlformats.org/officeDocument/2006/relationships/slide" Target="slides/slide6.xml"/><Relationship Id="rId43" Type="http://schemas.openxmlformats.org/officeDocument/2006/relationships/slide" Target="slides/slide42.xml"/><Relationship Id="rId25" Type="http://schemas.openxmlformats.org/officeDocument/2006/relationships/slide" Target="slides/slide24.xml"/><Relationship Id="rId10" Type="http://schemas.openxmlformats.org/officeDocument/2006/relationships/slide" Target="slides/slide9.xml"/><Relationship Id="rId50" Type="http://schemas.openxmlformats.org/officeDocument/2006/relationships/notesMaster" Target="notesMasters/notesMaster1.xml"/><Relationship Id="rId17" Type="http://schemas.openxmlformats.org/officeDocument/2006/relationships/slide" Target="slides/slide16.xml"/><Relationship Id="rId9" Type="http://schemas.openxmlformats.org/officeDocument/2006/relationships/slide" Target="slides/slide8.xml"/><Relationship Id="rId18" Type="http://schemas.openxmlformats.org/officeDocument/2006/relationships/slide" Target="slides/slide17.xml"/><Relationship Id="rId27" Type="http://schemas.openxmlformats.org/officeDocument/2006/relationships/slide" Target="slides/slide26.xml"/><Relationship Id="rId14" Type="http://schemas.openxmlformats.org/officeDocument/2006/relationships/slide" Target="slides/slide13.xml"/><Relationship Id="rId4" Type="http://schemas.openxmlformats.org/officeDocument/2006/relationships/slide" Target="slides/slide3.xml"/><Relationship Id="rId28" Type="http://schemas.openxmlformats.org/officeDocument/2006/relationships/slide" Target="slides/slide27.xml"/><Relationship Id="rId45" Type="http://schemas.openxmlformats.org/officeDocument/2006/relationships/slide" Target="slides/slide44.xml"/><Relationship Id="rId42" Type="http://schemas.openxmlformats.org/officeDocument/2006/relationships/slide" Target="slides/slide41.xml"/><Relationship Id="rId6" Type="http://schemas.openxmlformats.org/officeDocument/2006/relationships/slide" Target="slides/slide5.xml"/><Relationship Id="rId49" Type="http://schemas.openxmlformats.org/officeDocument/2006/relationships/slide" Target="slides/slide48.xml"/><Relationship Id="rId44" Type="http://schemas.openxmlformats.org/officeDocument/2006/relationships/slide" Target="slides/slide43.xml"/><Relationship Id="rId19" Type="http://schemas.openxmlformats.org/officeDocument/2006/relationships/slide" Target="slides/slide18.xml"/><Relationship Id="rId38" Type="http://schemas.openxmlformats.org/officeDocument/2006/relationships/slide" Target="slides/slide37.xml"/><Relationship Id="rId20" Type="http://schemas.openxmlformats.org/officeDocument/2006/relationships/slide" Target="slides/slide19.xml"/><Relationship Id="rId2" Type="http://schemas.openxmlformats.org/officeDocument/2006/relationships/slide" Target="slides/slide1.xml"/><Relationship Id="rId46" Type="http://schemas.openxmlformats.org/officeDocument/2006/relationships/slide" Target="slides/slide45.xml"/><Relationship Id="rId35" Type="http://schemas.openxmlformats.org/officeDocument/2006/relationships/slide" Target="slides/slide34.xml"/><Relationship Id="rId51" Type="http://schemas.openxmlformats.org/officeDocument/2006/relationships/handoutMaster" Target="handoutMasters/handoutMaster1.xml"/><Relationship Id="rId55" Type="http://schemas.openxmlformats.org/officeDocument/2006/relationships/theme" Target="theme/theme1.xml"/><Relationship Id="rId31" Type="http://schemas.openxmlformats.org/officeDocument/2006/relationships/slide" Target="slides/slide30.xml"/><Relationship Id="rId34" Type="http://schemas.openxmlformats.org/officeDocument/2006/relationships/slide" Target="slides/slide33.xml"/><Relationship Id="rId40" Type="http://schemas.openxmlformats.org/officeDocument/2006/relationships/slide" Target="slides/slide39.xml"/><Relationship Id="rId36" Type="http://schemas.openxmlformats.org/officeDocument/2006/relationships/slide" Target="slides/slide35.xml"/><Relationship Id="rId1" Type="http://schemas.openxmlformats.org/officeDocument/2006/relationships/slideMaster" Target="slideMasters/slideMaster1.xml"/><Relationship Id="rId24" Type="http://schemas.openxmlformats.org/officeDocument/2006/relationships/slide" Target="slides/slide23.xml"/><Relationship Id="rId47" Type="http://schemas.openxmlformats.org/officeDocument/2006/relationships/slide" Target="slides/slide46.xml"/><Relationship Id="rId56" Type="http://schemas.openxmlformats.org/officeDocument/2006/relationships/tableStyles" Target="tableStyles.xml"/><Relationship Id="rId48" Type="http://schemas.openxmlformats.org/officeDocument/2006/relationships/slide" Target="slides/slide47.xml"/><Relationship Id="rId8" Type="http://schemas.openxmlformats.org/officeDocument/2006/relationships/slide" Target="slides/slide7.xml"/><Relationship Id="rId13" Type="http://schemas.openxmlformats.org/officeDocument/2006/relationships/slide" Target="slides/slide12.xml"/><Relationship Id="rId32" Type="http://schemas.openxmlformats.org/officeDocument/2006/relationships/slide" Target="slides/slide31.xml"/><Relationship Id="rId37" Type="http://schemas.openxmlformats.org/officeDocument/2006/relationships/slide" Target="slides/slide36.xml"/><Relationship Id="rId52" Type="http://schemas.openxmlformats.org/officeDocument/2006/relationships/printerSettings" Target="printerSettings/printerSettings1.bin"/><Relationship Id="rId54" Type="http://schemas.openxmlformats.org/officeDocument/2006/relationships/viewProps" Target="viewProps.xml"/><Relationship Id="rId12" Type="http://schemas.openxmlformats.org/officeDocument/2006/relationships/slide" Target="slides/slide11.xml"/><Relationship Id="rId3" Type="http://schemas.openxmlformats.org/officeDocument/2006/relationships/slide" Target="slides/slide2.xml"/><Relationship Id="rId23" Type="http://schemas.openxmlformats.org/officeDocument/2006/relationships/slide" Target="slides/slide22.xml"/><Relationship Id="rId53" Type="http://schemas.openxmlformats.org/officeDocument/2006/relationships/presProps" Target="presProps.xml"/><Relationship Id="rId26" Type="http://schemas.openxmlformats.org/officeDocument/2006/relationships/slide" Target="slides/slide25.xml"/><Relationship Id="rId30" Type="http://schemas.openxmlformats.org/officeDocument/2006/relationships/slide" Target="slides/slide29.xml"/><Relationship Id="rId11" Type="http://schemas.openxmlformats.org/officeDocument/2006/relationships/slide" Target="slides/slide10.xml"/><Relationship Id="rId29" Type="http://schemas.openxmlformats.org/officeDocument/2006/relationships/slide" Target="slides/slide28.xml"/><Relationship Id="rId16" Type="http://schemas.openxmlformats.org/officeDocument/2006/relationships/slide" Target="slides/slide15.xml"/><Relationship Id="rId33" Type="http://schemas.openxmlformats.org/officeDocument/2006/relationships/slide" Target="slides/slide32.xml"/><Relationship Id="rId41" Type="http://schemas.openxmlformats.org/officeDocument/2006/relationships/slide" Target="slides/slide40.xml"/><Relationship Id="rId5" Type="http://schemas.openxmlformats.org/officeDocument/2006/relationships/slide" Target="slides/slide4.xml"/><Relationship Id="rId15" Type="http://schemas.openxmlformats.org/officeDocument/2006/relationships/slide" Target="slides/slide14.xml"/><Relationship Id="rId22" Type="http://schemas.openxmlformats.org/officeDocument/2006/relationships/slide" Target="slides/slide21.xml"/><Relationship Id="rId21" Type="http://schemas.openxmlformats.org/officeDocument/2006/relationships/slide" Target="slides/slide2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499B121-5CF4-7E43-B1C7-B2ACF1FB5D23}" type="datetimeFigureOut">
              <a:rPr lang="en-US" smtClean="0"/>
              <a:pPr/>
              <a:t>6/1/09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F8ECAC9-47A9-274C-8D17-D2C8900FC49A}" type="slidenum">
              <a:rPr lang="en-US" smtClean="0"/>
              <a:pPr/>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1994C28-E5D7-D24C-8AFF-F8FA9EDB1214}" type="datetimeFigureOut">
              <a:rPr lang="en-US" smtClean="0"/>
              <a:pPr/>
              <a:t>6/1/09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B54A0AA-2350-0344-8BFA-5A42234390A4}" type="slidenum">
              <a:rPr lang="en-US" smtClean="0"/>
              <a:pPr/>
              <a:t>‹#›</a:t>
            </a:fld>
            <a:endParaRPr lang="en-US"/>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B54A0AA-2350-0344-8BFA-5A42234390A4}"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If</a:t>
            </a:r>
            <a:r>
              <a:rPr lang="en-US" baseline="0" dirty="0" smtClean="0"/>
              <a:t> we look at the same scatter plot, but in dynamics, we’ll see some IP space utilization growth. Similar to the number of announced prefixes, this growth is happening around the globe.</a:t>
            </a:r>
          </a:p>
          <a:p>
            <a:endParaRPr lang="en-US" dirty="0"/>
          </a:p>
        </p:txBody>
      </p:sp>
      <p:sp>
        <p:nvSpPr>
          <p:cNvPr id="4" name="Slide Number Placeholder 3"/>
          <p:cNvSpPr>
            <a:spLocks noGrp="1"/>
          </p:cNvSpPr>
          <p:nvPr>
            <p:ph type="sldNum" sz="quarter" idx="10"/>
          </p:nvPr>
        </p:nvSpPr>
        <p:spPr/>
        <p:txBody>
          <a:bodyPr/>
          <a:lstStyle/>
          <a:p>
            <a:fld id="{3B54A0AA-2350-0344-8BFA-5A42234390A4}" type="slidenum">
              <a:rPr lang="en-US" smtClean="0"/>
              <a:pPr/>
              <a:t>20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In next few slides we presenting the same information, but in different form. In 2003, as well as in other year, US has a dominant role in IP utilization. But the animation will show the unequal growth around the world.</a:t>
            </a:r>
            <a:endParaRPr lang="en-US" dirty="0"/>
          </a:p>
        </p:txBody>
      </p:sp>
      <p:sp>
        <p:nvSpPr>
          <p:cNvPr id="4" name="Slide Number Placeholder 3"/>
          <p:cNvSpPr>
            <a:spLocks noGrp="1"/>
          </p:cNvSpPr>
          <p:nvPr>
            <p:ph type="sldNum" sz="quarter" idx="10"/>
          </p:nvPr>
        </p:nvSpPr>
        <p:spPr/>
        <p:txBody>
          <a:bodyPr/>
          <a:lstStyle/>
          <a:p>
            <a:fld id="{3B54A0AA-2350-0344-8BFA-5A42234390A4}" type="slidenum">
              <a:rPr lang="en-US" smtClean="0"/>
              <a:pPr/>
              <a:t>21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Analogous</a:t>
            </a:r>
            <a:r>
              <a:rPr lang="en-US" baseline="0" dirty="0" smtClean="0"/>
              <a:t> to IP prefixes, China now has a second place for IP address utilization. Another point, we can make, that almost all countries in Africa, except Western Sahara, Guinea, Chad and Somalia has decent amount of announced IP space</a:t>
            </a:r>
            <a:endParaRPr lang="en-US" dirty="0"/>
          </a:p>
        </p:txBody>
      </p:sp>
      <p:sp>
        <p:nvSpPr>
          <p:cNvPr id="4" name="Slide Number Placeholder 3"/>
          <p:cNvSpPr>
            <a:spLocks noGrp="1"/>
          </p:cNvSpPr>
          <p:nvPr>
            <p:ph type="sldNum" sz="quarter" idx="10"/>
          </p:nvPr>
        </p:nvSpPr>
        <p:spPr/>
        <p:txBody>
          <a:bodyPr/>
          <a:lstStyle/>
          <a:p>
            <a:fld id="{3B54A0AA-2350-0344-8BFA-5A42234390A4}" type="slidenum">
              <a:rPr lang="en-US" smtClean="0"/>
              <a:pPr/>
              <a:t>28</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 emphasize a difference between</a:t>
            </a:r>
            <a:r>
              <a:rPr lang="en-US" baseline="0" dirty="0" smtClean="0"/>
              <a:t> announced IP space and number of announced prefixes, let’s look closer to the most recent colored Asia region maps. For example, we see that impact on routing table on routing table from China and India is kind of the same. Japan has even lesser impact on it. However, in IP space picture is absolutely different. China and Japan has the most announced IP space, and India moderate. As a conclusion, we can say that Japan has more efficient way to utilize IP space, that is less number of prefixes is required to covered bigger address space -&gt; and as a consequence, smaller impact on actual routing table size.</a:t>
            </a:r>
          </a:p>
          <a:p>
            <a:endParaRPr lang="en-US" baseline="0" dirty="0" smtClean="0"/>
          </a:p>
        </p:txBody>
      </p:sp>
      <p:sp>
        <p:nvSpPr>
          <p:cNvPr id="4" name="Slide Number Placeholder 3"/>
          <p:cNvSpPr>
            <a:spLocks noGrp="1"/>
          </p:cNvSpPr>
          <p:nvPr>
            <p:ph type="sldNum" sz="quarter" idx="10"/>
          </p:nvPr>
        </p:nvSpPr>
        <p:spPr/>
        <p:txBody>
          <a:bodyPr/>
          <a:lstStyle/>
          <a:p>
            <a:fld id="{3B54A0AA-2350-0344-8BFA-5A42234390A4}" type="slidenum">
              <a:rPr lang="en-US" smtClean="0"/>
              <a:pPr/>
              <a:t>30</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Fragmentation accounts for significant portion of BGP table growth</a:t>
            </a:r>
            <a:endParaRPr lang="en-US" dirty="0" smtClean="0"/>
          </a:p>
          <a:p>
            <a:endParaRPr lang="en-US" dirty="0" smtClean="0"/>
          </a:p>
          <a:p>
            <a:r>
              <a:rPr lang="en-US" dirty="0" smtClean="0"/>
              <a:t>Let’s move from maps and</a:t>
            </a:r>
            <a:r>
              <a:rPr lang="en-US" baseline="0" dirty="0" smtClean="0"/>
              <a:t> get look on distribution of /24 in IP allocations and routing table. We chose this scale to help better understand the difference between allocations and announcements. As we can see, the most popular allocated size is /24. This also holds for BGP routing table. However,</a:t>
            </a:r>
          </a:p>
          <a:p>
            <a:endParaRPr lang="en-US" dirty="0"/>
          </a:p>
        </p:txBody>
      </p:sp>
      <p:sp>
        <p:nvSpPr>
          <p:cNvPr id="4" name="Slide Number Placeholder 3"/>
          <p:cNvSpPr>
            <a:spLocks noGrp="1"/>
          </p:cNvSpPr>
          <p:nvPr>
            <p:ph type="sldNum" sz="quarter" idx="10"/>
          </p:nvPr>
        </p:nvSpPr>
        <p:spPr/>
        <p:txBody>
          <a:bodyPr/>
          <a:lstStyle/>
          <a:p>
            <a:fld id="{3B54A0AA-2350-0344-8BFA-5A42234390A4}" type="slidenum">
              <a:rPr lang="en-US" smtClean="0"/>
              <a:pPr/>
              <a:t>31</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Fragmentation accounts for significant portion of BGP table growth (/24 blocks –</a:t>
            </a:r>
            <a:r>
              <a:rPr lang="en-US" baseline="0" dirty="0" smtClean="0"/>
              <a:t> &gt;50% of BGP table)</a:t>
            </a:r>
            <a:endParaRPr lang="en-US" dirty="0" smtClean="0"/>
          </a:p>
          <a:p>
            <a:endParaRPr lang="en-US" baseline="0" dirty="0" smtClean="0"/>
          </a:p>
          <a:p>
            <a:r>
              <a:rPr lang="en-US" baseline="0" dirty="0" smtClean="0"/>
              <a:t>The numbers are really different. BGP routing table accounts 6 times more  /24 blocks than they were allocated. We can draw a conclusion, that </a:t>
            </a:r>
            <a:r>
              <a:rPr lang="en-US" dirty="0" smtClean="0"/>
              <a:t>ISPs</a:t>
            </a:r>
            <a:r>
              <a:rPr lang="en-US" baseline="0" dirty="0" smtClean="0"/>
              <a:t> prefer to fragment large allocated blocks into smaller, e.g., /24 prefixes account for more than 50% of routing table. </a:t>
            </a:r>
          </a:p>
          <a:p>
            <a:endParaRPr lang="en-US" baseline="0" dirty="0" smtClean="0"/>
          </a:p>
          <a:p>
            <a:r>
              <a:rPr lang="en-US" baseline="0" dirty="0" smtClean="0"/>
              <a:t>Now we’ll go in some details about how this can happen. </a:t>
            </a:r>
            <a:endParaRPr lang="en-US" dirty="0" smtClean="0"/>
          </a:p>
        </p:txBody>
      </p:sp>
      <p:sp>
        <p:nvSpPr>
          <p:cNvPr id="4" name="Slide Number Placeholder 3"/>
          <p:cNvSpPr>
            <a:spLocks noGrp="1"/>
          </p:cNvSpPr>
          <p:nvPr>
            <p:ph type="sldNum" sz="quarter" idx="10"/>
          </p:nvPr>
        </p:nvSpPr>
        <p:spPr/>
        <p:txBody>
          <a:bodyPr/>
          <a:lstStyle/>
          <a:p>
            <a:fld id="{3B54A0AA-2350-0344-8BFA-5A42234390A4}" type="slidenum">
              <a:rPr lang="en-US" smtClean="0"/>
              <a:pPr/>
              <a:t>32</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define some basics terms. First of</a:t>
            </a:r>
            <a:r>
              <a:rPr lang="en-US" baseline="0" dirty="0" smtClean="0"/>
              <a:t> all, allocated block can be seen in routing table in exact form. That is, some ISP gets block of addresses from RIR and without modifications put it in BGP announcements. In different case, some ISP can get several consecutive IP blocks from RIR and use one BGP entry to represent them. We’ll call it ‘aggregated’. The last, and the most important type is ‘fragmented’. That’s ISP allocates one block, but represent this block with many small IP </a:t>
            </a:r>
            <a:r>
              <a:rPr lang="en-US" baseline="0" dirty="0" err="1" smtClean="0"/>
              <a:t>chuncks</a:t>
            </a:r>
            <a:r>
              <a:rPr lang="en-US" baseline="0" dirty="0" smtClean="0"/>
              <a:t> (e.g., to implement load balancing or </a:t>
            </a:r>
            <a:r>
              <a:rPr lang="en-US" baseline="0" dirty="0" err="1" smtClean="0"/>
              <a:t>multihoming</a:t>
            </a:r>
            <a:r>
              <a:rPr lang="en-US" baseline="0" dirty="0" smtClean="0"/>
              <a:t> feature)</a:t>
            </a:r>
            <a:endParaRPr lang="en-US" dirty="0"/>
          </a:p>
        </p:txBody>
      </p:sp>
      <p:sp>
        <p:nvSpPr>
          <p:cNvPr id="4" name="Slide Number Placeholder 3"/>
          <p:cNvSpPr>
            <a:spLocks noGrp="1"/>
          </p:cNvSpPr>
          <p:nvPr>
            <p:ph type="sldNum" sz="quarter" idx="10"/>
          </p:nvPr>
        </p:nvSpPr>
        <p:spPr/>
        <p:txBody>
          <a:bodyPr/>
          <a:lstStyle/>
          <a:p>
            <a:fld id="{3B54A0AA-2350-0344-8BFA-5A42234390A4}" type="slidenum">
              <a:rPr lang="en-US" smtClean="0"/>
              <a:pPr/>
              <a:t>33</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see,</a:t>
            </a:r>
            <a:r>
              <a:rPr lang="en-US" baseline="0" dirty="0" smtClean="0"/>
              <a:t> that significant number of announced prefixes are actually fragmented. Number of aggregations Is negligible. From the graph we can conclude, that even if </a:t>
            </a:r>
            <a:r>
              <a:rPr lang="en-US" baseline="0" dirty="0" err="1" smtClean="0"/>
              <a:t>RIR’s</a:t>
            </a:r>
            <a:r>
              <a:rPr lang="en-US" baseline="0" dirty="0" smtClean="0"/>
              <a:t> will come up with some smart allocation algorithms for allocation, ISPs are not really willing to aggregate IP blocks (red line is a target for this kind of actions). In other words, without real change in BGP protocol itself, the BGP table growth will continue at the same or higher level. </a:t>
            </a:r>
            <a:endParaRPr lang="en-US" dirty="0"/>
          </a:p>
        </p:txBody>
      </p:sp>
      <p:sp>
        <p:nvSpPr>
          <p:cNvPr id="4" name="Slide Number Placeholder 3"/>
          <p:cNvSpPr>
            <a:spLocks noGrp="1"/>
          </p:cNvSpPr>
          <p:nvPr>
            <p:ph type="sldNum" sz="quarter" idx="10"/>
          </p:nvPr>
        </p:nvSpPr>
        <p:spPr/>
        <p:txBody>
          <a:bodyPr/>
          <a:lstStyle/>
          <a:p>
            <a:fld id="{3B54A0AA-2350-0344-8BFA-5A42234390A4}" type="slidenum">
              <a:rPr lang="en-US" smtClean="0"/>
              <a:pPr/>
              <a:t>34</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 further investigate</a:t>
            </a:r>
            <a:r>
              <a:rPr lang="en-US" baseline="0" dirty="0" smtClean="0"/>
              <a:t> impact of load-balancing and </a:t>
            </a:r>
            <a:r>
              <a:rPr lang="en-US" baseline="0" dirty="0" err="1" smtClean="0"/>
              <a:t>multihoming</a:t>
            </a:r>
            <a:r>
              <a:rPr lang="en-US" baseline="0" dirty="0" smtClean="0"/>
              <a:t> techniques on BGP routing table size, let’s define two new terms. We’ll call some prefix as ‘covering’ if there exists some prefix, which is included in ‘covering’. The included prefix we’ll call a ‘covered’. Clearly, there could be (and in practice exist) several levels of covering.</a:t>
            </a:r>
            <a:endParaRPr lang="en-US" dirty="0"/>
          </a:p>
        </p:txBody>
      </p:sp>
      <p:sp>
        <p:nvSpPr>
          <p:cNvPr id="4" name="Slide Number Placeholder 3"/>
          <p:cNvSpPr>
            <a:spLocks noGrp="1"/>
          </p:cNvSpPr>
          <p:nvPr>
            <p:ph type="sldNum" sz="quarter" idx="10"/>
          </p:nvPr>
        </p:nvSpPr>
        <p:spPr/>
        <p:txBody>
          <a:bodyPr/>
          <a:lstStyle/>
          <a:p>
            <a:fld id="{3B54A0AA-2350-0344-8BFA-5A42234390A4}" type="slidenum">
              <a:rPr lang="en-US" smtClean="0"/>
              <a:pPr/>
              <a:t>35</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Multihoming</a:t>
            </a:r>
            <a:r>
              <a:rPr lang="en-US" baseline="0" dirty="0" smtClean="0"/>
              <a:t> and traffic engineering techniques introduce redundancy in BGP table (58% in 2009</a:t>
            </a:r>
            <a:r>
              <a:rPr lang="en-US" baseline="0" dirty="0" smtClean="0"/>
              <a:t>)</a:t>
            </a:r>
          </a:p>
          <a:p>
            <a:endParaRPr lang="en-US" baseline="0" dirty="0" smtClean="0"/>
          </a:p>
          <a:p>
            <a:r>
              <a:rPr lang="en-US" baseline="0" dirty="0" smtClean="0"/>
              <a:t>This slide shows the actual number of 1-level, 2+level, unique and covering prefixes. Unique prefixes are not likely to represent load balancing technique. But just a matter of organizing routing by ISPs. However, they still account slightly less than half of routing table size (i.e., this is a potential for optimization). </a:t>
            </a:r>
          </a:p>
          <a:p>
            <a:endParaRPr lang="en-US" baseline="0" dirty="0" smtClean="0"/>
          </a:p>
          <a:p>
            <a:r>
              <a:rPr lang="en-US" baseline="0" dirty="0" smtClean="0"/>
              <a:t>1-level covered prefixes accounts the other big share of routing table. The popularity of load-balancing, traffic engineering and </a:t>
            </a:r>
            <a:r>
              <a:rPr lang="en-US" baseline="0" dirty="0" err="1" smtClean="0"/>
              <a:t>multihoming</a:t>
            </a:r>
            <a:r>
              <a:rPr lang="en-US" baseline="0" dirty="0" smtClean="0"/>
              <a:t> in recent year is clearly visible from increasing trend of 2-level </a:t>
            </a:r>
            <a:r>
              <a:rPr lang="en-US" baseline="0" smtClean="0"/>
              <a:t>covered prefixes. </a:t>
            </a:r>
            <a:endParaRPr lang="en-US" dirty="0"/>
          </a:p>
        </p:txBody>
      </p:sp>
      <p:sp>
        <p:nvSpPr>
          <p:cNvPr id="4" name="Slide Number Placeholder 3"/>
          <p:cNvSpPr>
            <a:spLocks noGrp="1"/>
          </p:cNvSpPr>
          <p:nvPr>
            <p:ph type="sldNum" sz="quarter" idx="10"/>
          </p:nvPr>
        </p:nvSpPr>
        <p:spPr/>
        <p:txBody>
          <a:bodyPr/>
          <a:lstStyle/>
          <a:p>
            <a:fld id="{3B54A0AA-2350-0344-8BFA-5A42234390A4}" type="slidenum">
              <a:rPr lang="en-US" smtClean="0"/>
              <a:pPr/>
              <a:t>36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B54A0AA-2350-0344-8BFA-5A42234390A4}" type="slidenum">
              <a:rPr lang="en-US" smtClean="0"/>
              <a:pPr/>
              <a:t>4</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BGP table is highly dynamic (only 16% is static)</a:t>
            </a:r>
            <a:endParaRPr lang="en-US" dirty="0"/>
          </a:p>
        </p:txBody>
      </p:sp>
      <p:sp>
        <p:nvSpPr>
          <p:cNvPr id="4" name="Slide Number Placeholder 3"/>
          <p:cNvSpPr>
            <a:spLocks noGrp="1"/>
          </p:cNvSpPr>
          <p:nvPr>
            <p:ph type="sldNum" sz="quarter" idx="10"/>
          </p:nvPr>
        </p:nvSpPr>
        <p:spPr/>
        <p:txBody>
          <a:bodyPr/>
          <a:lstStyle/>
          <a:p>
            <a:fld id="{3B54A0AA-2350-0344-8BFA-5A42234390A4}" type="slidenum">
              <a:rPr lang="en-US" smtClean="0"/>
              <a:pPr/>
              <a:t>37</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Demand for IP addresses</a:t>
            </a:r>
            <a:r>
              <a:rPr lang="en-US" baseline="0" dirty="0" smtClean="0"/>
              <a:t> outpaces the rate </a:t>
            </a:r>
            <a:r>
              <a:rPr lang="en-US" baseline="0" dirty="0" err="1" smtClean="0"/>
              <a:t>IPs</a:t>
            </a:r>
            <a:r>
              <a:rPr lang="en-US" baseline="0" dirty="0" smtClean="0"/>
              <a:t> are returned to </a:t>
            </a:r>
            <a:r>
              <a:rPr lang="en-US" baseline="0" dirty="0" err="1" smtClean="0"/>
              <a:t>RIRs</a:t>
            </a:r>
            <a:endParaRPr lang="en-US" dirty="0"/>
          </a:p>
        </p:txBody>
      </p:sp>
      <p:sp>
        <p:nvSpPr>
          <p:cNvPr id="4" name="Slide Number Placeholder 3"/>
          <p:cNvSpPr>
            <a:spLocks noGrp="1"/>
          </p:cNvSpPr>
          <p:nvPr>
            <p:ph type="sldNum" sz="quarter" idx="10"/>
          </p:nvPr>
        </p:nvSpPr>
        <p:spPr/>
        <p:txBody>
          <a:bodyPr/>
          <a:lstStyle/>
          <a:p>
            <a:fld id="{3B54A0AA-2350-0344-8BFA-5A42234390A4}" type="slidenum">
              <a:rPr lang="en-US" smtClean="0"/>
              <a:pPr/>
              <a:t>39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BGP</a:t>
            </a:r>
            <a:r>
              <a:rPr lang="en-US" baseline="0" dirty="0" smtClean="0"/>
              <a:t> table more than doubled in 6 years</a:t>
            </a:r>
          </a:p>
          <a:p>
            <a:r>
              <a:rPr lang="en-US" baseline="0" dirty="0" smtClean="0"/>
              <a:t>The BGP table growth outstrips IP allocation rate</a:t>
            </a:r>
          </a:p>
        </p:txBody>
      </p:sp>
      <p:sp>
        <p:nvSpPr>
          <p:cNvPr id="4" name="Slide Number Placeholder 3"/>
          <p:cNvSpPr>
            <a:spLocks noGrp="1"/>
          </p:cNvSpPr>
          <p:nvPr>
            <p:ph type="sldNum" sz="quarter" idx="10"/>
          </p:nvPr>
        </p:nvSpPr>
        <p:spPr/>
        <p:txBody>
          <a:bodyPr/>
          <a:lstStyle/>
          <a:p>
            <a:fld id="{3B54A0AA-2350-0344-8BFA-5A42234390A4}" type="slidenum">
              <a:rPr lang="en-US" smtClean="0"/>
              <a:pPr/>
              <a:t>7</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B54A0AA-2350-0344-8BFA-5A42234390A4}" type="slidenum">
              <a:rPr lang="en-US" smtClean="0"/>
              <a:pPr/>
              <a:t>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Almost every country</a:t>
            </a:r>
            <a:r>
              <a:rPr lang="en-US" baseline="0" dirty="0" smtClean="0"/>
              <a:t> is participating in BGP table growth.</a:t>
            </a:r>
          </a:p>
          <a:p>
            <a:r>
              <a:rPr lang="en-US" baseline="0" dirty="0" smtClean="0"/>
              <a:t>Exceptions are unindustrialized countries</a:t>
            </a:r>
            <a:endParaRPr lang="en-US" dirty="0"/>
          </a:p>
        </p:txBody>
      </p:sp>
      <p:sp>
        <p:nvSpPr>
          <p:cNvPr id="4" name="Slide Number Placeholder 3"/>
          <p:cNvSpPr>
            <a:spLocks noGrp="1"/>
          </p:cNvSpPr>
          <p:nvPr>
            <p:ph type="sldNum" sz="quarter" idx="10"/>
          </p:nvPr>
        </p:nvSpPr>
        <p:spPr/>
        <p:txBody>
          <a:bodyPr/>
          <a:lstStyle/>
          <a:p>
            <a:fld id="{3B54A0AA-2350-0344-8BFA-5A42234390A4}" type="slidenum">
              <a:rPr lang="en-US" smtClean="0"/>
              <a:pPr/>
              <a:t>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best way to visualiz</a:t>
            </a:r>
            <a:r>
              <a:rPr lang="en-US" baseline="0" dirty="0" smtClean="0"/>
              <a:t>e geographical distribution of the BGP routing table is to use actual map. As you can on this slide we have managed to apply different colors to different countries according their share in the routing table. On the right you can see the exponential color scale. The red (the most hot color) represent the major impact, the blue – no or minimal impact (1-2 entries for country). </a:t>
            </a:r>
          </a:p>
          <a:p>
            <a:endParaRPr lang="en-US" baseline="0" dirty="0" smtClean="0"/>
          </a:p>
          <a:p>
            <a:r>
              <a:rPr lang="en-US" baseline="0" dirty="0" smtClean="0"/>
              <a:t>As we can see, the most impact US, Canada and Australia has the most considerable impact on routing table size in 2003. As it was expected, the least industrialized continent continent has the least impact on routing table size. In 2003 only South Africa, Nigeria, Kenya, Algeria and Egypt has some Internet connectivity</a:t>
            </a:r>
          </a:p>
          <a:p>
            <a:endParaRPr lang="en-US" baseline="0" dirty="0" smtClean="0"/>
          </a:p>
          <a:p>
            <a:r>
              <a:rPr lang="en-US" baseline="0" dirty="0" smtClean="0"/>
              <a:t>In next 7 slides we’ll see how distribution is changing over time period (from 2003 to 2009). </a:t>
            </a:r>
          </a:p>
          <a:p>
            <a:endParaRPr lang="en-US" dirty="0"/>
          </a:p>
        </p:txBody>
      </p:sp>
      <p:sp>
        <p:nvSpPr>
          <p:cNvPr id="4" name="Slide Number Placeholder 3"/>
          <p:cNvSpPr>
            <a:spLocks noGrp="1"/>
          </p:cNvSpPr>
          <p:nvPr>
            <p:ph type="sldNum" sz="quarter" idx="10"/>
          </p:nvPr>
        </p:nvSpPr>
        <p:spPr/>
        <p:txBody>
          <a:bodyPr/>
          <a:lstStyle/>
          <a:p>
            <a:fld id="{3B54A0AA-2350-0344-8BFA-5A42234390A4}" type="slidenum">
              <a:rPr lang="en-US" smtClean="0"/>
              <a:pPr/>
              <a:t>10</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a:t>
            </a:r>
            <a:r>
              <a:rPr lang="en-US" baseline="0" dirty="0" smtClean="0"/>
              <a:t> present days, US still has dominant role in BGP routing table. However, </a:t>
            </a:r>
            <a:r>
              <a:rPr lang="en-US" baseline="0" dirty="0" err="1" smtClean="0"/>
              <a:t>Ching</a:t>
            </a:r>
            <a:r>
              <a:rPr lang="en-US" baseline="0" dirty="0" smtClean="0"/>
              <a:t> and India considerably increased their share in routing table. It also should be noted, that the growth of BGP table is happening in all parts of the world. Not in the same scale, but still we can see future demands for IP addresses</a:t>
            </a:r>
            <a:endParaRPr lang="en-US" dirty="0"/>
          </a:p>
        </p:txBody>
      </p:sp>
      <p:sp>
        <p:nvSpPr>
          <p:cNvPr id="4" name="Slide Number Placeholder 3"/>
          <p:cNvSpPr>
            <a:spLocks noGrp="1"/>
          </p:cNvSpPr>
          <p:nvPr>
            <p:ph type="sldNum" sz="quarter" idx="10"/>
          </p:nvPr>
        </p:nvSpPr>
        <p:spPr/>
        <p:txBody>
          <a:bodyPr/>
          <a:lstStyle/>
          <a:p>
            <a:fld id="{3B54A0AA-2350-0344-8BFA-5A42234390A4}" type="slidenum">
              <a:rPr lang="en-US" smtClean="0"/>
              <a:pPr/>
              <a:t>17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next</a:t>
            </a:r>
            <a:r>
              <a:rPr lang="en-US" baseline="0" dirty="0" smtClean="0"/>
              <a:t> several slides we show the utilization of IP address space. Analysis of the gathered data draw very interesting conclusion. We have seen in first slides, that number of entries in BGP table (number of announced prefixes) is considerably higher than number of actually allocated blocks. But, the total address space which is announced (that is, BGP routers know how to reach all addresses from announced address space) is less than allocated.  In other words, some IP addresses never appear in global routing table. From one hand this is not a surprise, surprising is different point. </a:t>
            </a:r>
          </a:p>
          <a:p>
            <a:endParaRPr lang="en-US" baseline="0" dirty="0" smtClean="0"/>
          </a:p>
          <a:p>
            <a:r>
              <a:rPr lang="en-US" baseline="0" dirty="0" smtClean="0"/>
              <a:t>The green line shows a size of IP space, which contains some duplicates. This is happening due to traffic engineering and </a:t>
            </a:r>
            <a:r>
              <a:rPr lang="en-US" baseline="0" dirty="0" err="1" smtClean="0"/>
              <a:t>multihoming</a:t>
            </a:r>
            <a:r>
              <a:rPr lang="en-US" baseline="0" dirty="0" smtClean="0"/>
              <a:t> techniques. Later we’ll show the impact of this techniques on BGP table size.</a:t>
            </a:r>
            <a:endParaRPr lang="en-US" dirty="0"/>
          </a:p>
        </p:txBody>
      </p:sp>
      <p:sp>
        <p:nvSpPr>
          <p:cNvPr id="4" name="Slide Number Placeholder 3"/>
          <p:cNvSpPr>
            <a:spLocks noGrp="1"/>
          </p:cNvSpPr>
          <p:nvPr>
            <p:ph type="sldNum" sz="quarter" idx="10"/>
          </p:nvPr>
        </p:nvSpPr>
        <p:spPr/>
        <p:txBody>
          <a:bodyPr/>
          <a:lstStyle/>
          <a:p>
            <a:fld id="{3B54A0AA-2350-0344-8BFA-5A42234390A4}" type="slidenum">
              <a:rPr lang="en-US" smtClean="0"/>
              <a:pPr/>
              <a:t>18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Just</a:t>
            </a:r>
            <a:r>
              <a:rPr lang="en-US" baseline="0" dirty="0" smtClean="0"/>
              <a:t> as point of interest in next few slides we present distribution of IP space across continents and individual countries. Each cross on this graph represent individual country and number of announced IP addresses, which are assigned to this country. We clearly can distinguish US, Canada, top </a:t>
            </a:r>
            <a:r>
              <a:rPr lang="en-US" baseline="0" dirty="0" err="1" smtClean="0"/>
              <a:t>european</a:t>
            </a:r>
            <a:r>
              <a:rPr lang="en-US" baseline="0" dirty="0" smtClean="0"/>
              <a:t> countries, Australia, China, South Africa.</a:t>
            </a:r>
            <a:endParaRPr lang="en-US" dirty="0"/>
          </a:p>
        </p:txBody>
      </p:sp>
      <p:sp>
        <p:nvSpPr>
          <p:cNvPr id="4" name="Slide Number Placeholder 3"/>
          <p:cNvSpPr>
            <a:spLocks noGrp="1"/>
          </p:cNvSpPr>
          <p:nvPr>
            <p:ph type="sldNum" sz="quarter" idx="10"/>
          </p:nvPr>
        </p:nvSpPr>
        <p:spPr/>
        <p:txBody>
          <a:bodyPr/>
          <a:lstStyle/>
          <a:p>
            <a:fld id="{3B54A0AA-2350-0344-8BFA-5A42234390A4}" type="slidenum">
              <a:rPr lang="en-US" smtClean="0"/>
              <a:pPr/>
              <a:t>19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6400800" y="6355080"/>
            <a:ext cx="2286000" cy="365760"/>
          </a:xfrm>
        </p:spPr>
        <p:txBody>
          <a:bodyPr/>
          <a:lstStyle>
            <a:lvl1pPr>
              <a:defRPr sz="1400"/>
            </a:lvl1pPr>
          </a:lstStyle>
          <a:p>
            <a:fld id="{7C732EC0-7B75-9B44-8567-1629B00464CE}" type="datetime1">
              <a:rPr lang="en-US" smtClean="0"/>
              <a:pPr/>
              <a:t>6/1/09</a:t>
            </a:fld>
            <a:endParaRPr lang="en-US"/>
          </a:p>
        </p:txBody>
      </p:sp>
      <p:sp>
        <p:nvSpPr>
          <p:cNvPr id="17" name="Footer Placeholder 16"/>
          <p:cNvSpPr>
            <a:spLocks noGrp="1"/>
          </p:cNvSpPr>
          <p:nvPr>
            <p:ph type="ftr" sz="quarter" idx="11"/>
          </p:nvPr>
        </p:nvSpPr>
        <p:spPr>
          <a:xfrm>
            <a:off x="2898648" y="6355080"/>
            <a:ext cx="3474720" cy="365760"/>
          </a:xfrm>
        </p:spPr>
        <p:txBody>
          <a:bodyPr/>
          <a:lstStyle/>
          <a:p>
            <a:endParaRPr lang="en-US"/>
          </a:p>
        </p:txBody>
      </p:sp>
      <p:sp>
        <p:nvSpPr>
          <p:cNvPr id="29" name="Slide Number Placeholder 28"/>
          <p:cNvSpPr>
            <a:spLocks noGrp="1"/>
          </p:cNvSpPr>
          <p:nvPr>
            <p:ph type="sldNum" sz="quarter" idx="12"/>
          </p:nvPr>
        </p:nvSpPr>
        <p:spPr>
          <a:xfrm>
            <a:off x="1216152" y="6355080"/>
            <a:ext cx="1219200" cy="365760"/>
          </a:xfrm>
        </p:spPr>
        <p:txBody>
          <a:bodyPr/>
          <a:lstStyle/>
          <a:p>
            <a:fld id="{01259269-5698-3740-9C5D-584A5230F805}" type="slidenum">
              <a:rPr lang="en-US" smtClean="0"/>
              <a:pPr/>
              <a:t>‹#›</a:t>
            </a:fld>
            <a:endParaRPr lang="en-US"/>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22070986-42BD-0F44-A591-E0D9F943E94A}" type="datetime1">
              <a:rPr lang="en-US" smtClean="0"/>
              <a:pPr/>
              <a:t>6/1/09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259269-5698-3740-9C5D-584A5230F80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942007D-9B87-E148-BEEE-6E658A3667E8}" type="datetime1">
              <a:rPr lang="en-US" smtClean="0"/>
              <a:pPr/>
              <a:t>6/1/09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259269-5698-3740-9C5D-584A5230F805}" type="slidenum">
              <a:rPr lang="en-US" smtClean="0"/>
              <a:pPr/>
              <a:t>‹#›</a:t>
            </a:fld>
            <a:endParaRPr lang="en-US"/>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BBB57CA9-E618-0847-870B-A15412944464}" type="datetime1">
              <a:rPr lang="en-US" smtClean="0"/>
              <a:pPr/>
              <a:t>6/1/09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259269-5698-3740-9C5D-584A5230F805}" type="slidenum">
              <a:rPr lang="en-US" smtClean="0"/>
              <a:pPr/>
              <a:t>‹#›</a:t>
            </a:fld>
            <a:endParaRPr lang="en-US"/>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6400800" y="6355080"/>
            <a:ext cx="2286000" cy="365760"/>
          </a:xfrm>
        </p:spPr>
        <p:txBody>
          <a:bodyPr/>
          <a:lstStyle/>
          <a:p>
            <a:fld id="{C72E14A7-9E5C-EB41-93C3-E324A9427911}" type="datetime1">
              <a:rPr lang="en-US" smtClean="0"/>
              <a:pPr/>
              <a:t>6/1/09</a:t>
            </a:fld>
            <a:endParaRPr lang="en-US"/>
          </a:p>
        </p:txBody>
      </p:sp>
      <p:sp>
        <p:nvSpPr>
          <p:cNvPr id="5" name="Footer Placeholder 4"/>
          <p:cNvSpPr>
            <a:spLocks noGrp="1"/>
          </p:cNvSpPr>
          <p:nvPr>
            <p:ph type="ftr" sz="quarter" idx="11"/>
          </p:nvPr>
        </p:nvSpPr>
        <p:spPr>
          <a:xfrm>
            <a:off x="2898648" y="6355080"/>
            <a:ext cx="3474720" cy="365760"/>
          </a:xfrm>
        </p:spPr>
        <p:txBody>
          <a:bodyPr/>
          <a:lstStyle/>
          <a:p>
            <a:endParaRPr lang="en-US"/>
          </a:p>
        </p:txBody>
      </p:sp>
      <p:sp>
        <p:nvSpPr>
          <p:cNvPr id="6" name="Slide Number Placeholder 5"/>
          <p:cNvSpPr>
            <a:spLocks noGrp="1"/>
          </p:cNvSpPr>
          <p:nvPr>
            <p:ph type="sldNum" sz="quarter" idx="12"/>
          </p:nvPr>
        </p:nvSpPr>
        <p:spPr>
          <a:xfrm>
            <a:off x="1069848" y="6355080"/>
            <a:ext cx="1520952" cy="365760"/>
          </a:xfrm>
        </p:spPr>
        <p:txBody>
          <a:bodyPr/>
          <a:lstStyle/>
          <a:p>
            <a:fld id="{01259269-5698-3740-9C5D-584A5230F805}" type="slidenum">
              <a:rPr lang="en-US" smtClean="0"/>
              <a:pPr/>
              <a:t>‹#›</a:t>
            </a:fld>
            <a:endParaRPr lang="en-US"/>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7C0A082D-61E3-AD48-A792-7029156755EC}" type="datetime1">
              <a:rPr lang="en-US" smtClean="0"/>
              <a:pPr/>
              <a:t>6/1/09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259269-5698-3740-9C5D-584A5230F805}" type="slidenum">
              <a:rPr lang="en-US" smtClean="0"/>
              <a:pPr/>
              <a:t>‹#›</a:t>
            </a:fld>
            <a:endParaRPr lang="en-US"/>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9C8274CE-2852-5D41-8E67-F08A30052D06}" type="datetime1">
              <a:rPr lang="en-US" smtClean="0"/>
              <a:pPr/>
              <a:t>6/1/09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259269-5698-3740-9C5D-584A5230F805}" type="slidenum">
              <a:rPr lang="en-US" smtClean="0"/>
              <a:pPr/>
              <a:t>‹#›</a:t>
            </a:fld>
            <a:endParaRPr lang="en-US"/>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449BB5A6-EBF3-884D-8425-174E345AFAD0}" type="datetime1">
              <a:rPr lang="en-US" smtClean="0"/>
              <a:pPr/>
              <a:t>6/1/09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259269-5698-3740-9C5D-584A5230F805}" type="slidenum">
              <a:rPr lang="en-US" smtClean="0"/>
              <a:pPr/>
              <a:t>‹#›</a:t>
            </a:fld>
            <a:endParaRPr lang="en-US"/>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EB512B-4497-F245-B8BF-2757D747F9E4}" type="datetime1">
              <a:rPr lang="en-US" smtClean="0"/>
              <a:pPr/>
              <a:t>6/1/09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259269-5698-3740-9C5D-584A5230F805}" type="slidenum">
              <a:rPr lang="en-US" smtClean="0"/>
              <a:pPr/>
              <a:t>‹#›</a:t>
            </a:fld>
            <a:endParaRPr lang="en-US"/>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66D4E48F-2ABB-194F-BCF9-12190AD29119}" type="datetime1">
              <a:rPr lang="en-US" smtClean="0"/>
              <a:pPr/>
              <a:t>6/1/09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259269-5698-3740-9C5D-584A5230F805}"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0D84322A-53C2-874E-9109-BD3078A9F091}" type="datetime1">
              <a:rPr lang="en-US" smtClean="0"/>
              <a:pPr/>
              <a:t>6/1/09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259269-5698-3740-9C5D-584A5230F805}"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4" Type="http://schemas.openxmlformats.org/officeDocument/2006/relationships/slideLayout" Target="../slideLayouts/slideLayout4.xml"/><Relationship Id="rId10" Type="http://schemas.openxmlformats.org/officeDocument/2006/relationships/slideLayout" Target="../slideLayouts/slideLayout10.xml"/><Relationship Id="rId5" Type="http://schemas.openxmlformats.org/officeDocument/2006/relationships/slideLayout" Target="../slideLayouts/slideLayout5.xml"/><Relationship Id="rId7" Type="http://schemas.openxmlformats.org/officeDocument/2006/relationships/slideLayout" Target="../slideLayouts/slideLayout7.xml"/><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9" Type="http://schemas.openxmlformats.org/officeDocument/2006/relationships/slideLayout" Target="../slideLayouts/slideLayout9.xml"/><Relationship Id="rId3" Type="http://schemas.openxmlformats.org/officeDocument/2006/relationships/slideLayout" Target="../slideLayouts/slideLayout3.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fld id="{5F404A3B-E02B-6241-B3B2-9BA98E8DF0CD}" type="datetime1">
              <a:rPr lang="en-US" smtClean="0"/>
              <a:pPr/>
              <a:t>6/1/09</a:t>
            </a:fld>
            <a:endParaRPr lang="en-US"/>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01259269-5698-3740-9C5D-584A5230F805}" type="slidenum">
              <a:rPr lang="en-US" smtClean="0"/>
              <a:pPr/>
              <a:t>‹#›</a:t>
            </a:fld>
            <a:endParaRPr lang="en-US"/>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3"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image" Target="../media/image25.jpeg"/><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3" Type="http://schemas.openxmlformats.org/officeDocument/2006/relationships/image" Target="../media/image2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3" Type="http://schemas.openxmlformats.org/officeDocument/2006/relationships/image" Target="../media/image2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3" Type="http://schemas.openxmlformats.org/officeDocument/2006/relationships/image" Target="../media/image2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3" Type="http://schemas.openxmlformats.org/officeDocument/2006/relationships/image" Target="../media/image2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3" Type="http://schemas.openxmlformats.org/officeDocument/2006/relationships/image" Target="../media/image2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3" Type="http://schemas.openxmlformats.org/officeDocument/2006/relationships/image" Target="../media/image2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4" Type="http://schemas.openxmlformats.org/officeDocument/2006/relationships/image" Target="../media/image25.jpe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3.pdf"/></Relationships>
</file>

<file path=ppt/slides/_rels/slide19.xml.rels><?xml version="1.0" encoding="UTF-8" standalone="yes"?>
<Relationships xmlns="http://schemas.openxmlformats.org/package/2006/relationships"><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5.pd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4" Type="http://schemas.openxmlformats.org/officeDocument/2006/relationships/image" Target="../media/image46.png"/><Relationship Id="rId4" Type="http://schemas.openxmlformats.org/officeDocument/2006/relationships/image" Target="../media/image36.png"/><Relationship Id="rId7" Type="http://schemas.openxmlformats.org/officeDocument/2006/relationships/image" Target="../media/image39.pdf"/><Relationship Id="rId11" Type="http://schemas.openxmlformats.org/officeDocument/2006/relationships/image" Target="../media/image43.pdf"/><Relationship Id="rId1" Type="http://schemas.openxmlformats.org/officeDocument/2006/relationships/slideLayout" Target="../slideLayouts/slideLayout2.xml"/><Relationship Id="rId6" Type="http://schemas.openxmlformats.org/officeDocument/2006/relationships/image" Target="../media/image38.png"/><Relationship Id="rId8" Type="http://schemas.openxmlformats.org/officeDocument/2006/relationships/image" Target="../media/image40.png"/><Relationship Id="rId13" Type="http://schemas.openxmlformats.org/officeDocument/2006/relationships/image" Target="../media/image45.pdf"/><Relationship Id="rId10" Type="http://schemas.openxmlformats.org/officeDocument/2006/relationships/image" Target="../media/image42.png"/><Relationship Id="rId5" Type="http://schemas.openxmlformats.org/officeDocument/2006/relationships/image" Target="../media/image37.pdf"/><Relationship Id="rId12" Type="http://schemas.openxmlformats.org/officeDocument/2006/relationships/image" Target="../media/image44.png"/><Relationship Id="rId2" Type="http://schemas.openxmlformats.org/officeDocument/2006/relationships/notesSlide" Target="../notesSlides/notesSlide10.xml"/><Relationship Id="rId9" Type="http://schemas.openxmlformats.org/officeDocument/2006/relationships/image" Target="../media/image41.pdf"/><Relationship Id="rId3" Type="http://schemas.openxmlformats.org/officeDocument/2006/relationships/image" Target="../media/image35.pdf"/></Relationships>
</file>

<file path=ppt/slides/_rels/slide21.xml.rels><?xml version="1.0" encoding="UTF-8" standalone="yes"?>
<Relationships xmlns="http://schemas.openxmlformats.org/package/2006/relationships"><Relationship Id="rId4" Type="http://schemas.openxmlformats.org/officeDocument/2006/relationships/image" Target="../media/image25.jpeg"/><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7.png"/></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3" Type="http://schemas.openxmlformats.org/officeDocument/2006/relationships/image" Target="../media/image2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9.png"/><Relationship Id="rId3" Type="http://schemas.openxmlformats.org/officeDocument/2006/relationships/image" Target="../media/image2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3" Type="http://schemas.openxmlformats.org/officeDocument/2006/relationships/image" Target="../media/image2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1.png"/><Relationship Id="rId3" Type="http://schemas.openxmlformats.org/officeDocument/2006/relationships/image" Target="../media/image2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2.png"/><Relationship Id="rId3" Type="http://schemas.openxmlformats.org/officeDocument/2006/relationships/image" Target="../media/image2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3.png"/><Relationship Id="rId3" Type="http://schemas.openxmlformats.org/officeDocument/2006/relationships/image" Target="../media/image2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4" Type="http://schemas.openxmlformats.org/officeDocument/2006/relationships/image" Target="../media/image25.jpeg"/><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4.png"/></Relationships>
</file>

<file path=ppt/slides/_rels/slide29.xml.rels><?xml version="1.0" encoding="UTF-8" standalone="yes"?>
<Relationships xmlns="http://schemas.openxmlformats.org/package/2006/relationships"><Relationship Id="rId4" Type="http://schemas.openxmlformats.org/officeDocument/2006/relationships/image" Target="../media/image25.jpeg"/><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54.pn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5.png"/><Relationship Id="rId5" Type="http://schemas.openxmlformats.org/officeDocument/2006/relationships/image" Target="../media/image25.jpeg"/></Relationships>
</file>

<file path=ppt/slides/_rels/slide31.xml.rels><?xml version="1.0" encoding="UTF-8" standalone="yes"?>
<Relationships xmlns="http://schemas.openxmlformats.org/package/2006/relationships"><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7.pdf"/></Relationships>
</file>

<file path=ppt/slides/_rels/slide32.xml.rels><?xml version="1.0" encoding="UTF-8" standalone="yes"?>
<Relationships xmlns="http://schemas.openxmlformats.org/package/2006/relationships"><Relationship Id="rId4"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9.pdf"/></Relationships>
</file>

<file path=ppt/slides/_rels/slide33.xml.rels><?xml version="1.0" encoding="UTF-8" standalone="yes"?>
<Relationships xmlns="http://schemas.openxmlformats.org/package/2006/relationships"><Relationship Id="rId4"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1.pdf"/></Relationships>
</file>

<file path=ppt/slides/_rels/slide34.xml.rels><?xml version="1.0" encoding="UTF-8" standalone="yes"?>
<Relationships xmlns="http://schemas.openxmlformats.org/package/2006/relationships"><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3.pdf"/></Relationships>
</file>

<file path=ppt/slides/_rels/slide35.xml.rels><?xml version="1.0" encoding="UTF-8" standalone="yes"?>
<Relationships xmlns="http://schemas.openxmlformats.org/package/2006/relationships"><Relationship Id="rId4"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5.pdf"/></Relationships>
</file>

<file path=ppt/slides/_rels/slide36.xml.rels><?xml version="1.0" encoding="UTF-8" standalone="yes"?>
<Relationships xmlns="http://schemas.openxmlformats.org/package/2006/relationships"><Relationship Id="rId6" Type="http://schemas.openxmlformats.org/officeDocument/2006/relationships/image" Target="../media/image70.png"/><Relationship Id="rId4"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7.pdf"/><Relationship Id="rId5" Type="http://schemas.openxmlformats.org/officeDocument/2006/relationships/image" Target="../media/image69.pdf"/></Relationships>
</file>

<file path=ppt/slides/_rels/slide37.xml.rels><?xml version="1.0" encoding="UTF-8" standalone="yes"?>
<Relationships xmlns="http://schemas.openxmlformats.org/package/2006/relationships"><Relationship Id="rId4" Type="http://schemas.openxmlformats.org/officeDocument/2006/relationships/image" Target="../media/image72.png"/><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71.pdf"/></Relationships>
</file>

<file path=ppt/slides/_rels/slide38.xml.rels><?xml version="1.0" encoding="UTF-8" standalone="yes"?>
<Relationships xmlns="http://schemas.openxmlformats.org/package/2006/relationships"><Relationship Id="rId2" Type="http://schemas.openxmlformats.org/officeDocument/2006/relationships/image" Target="../media/image73.pdf"/><Relationship Id="rId3" Type="http://schemas.openxmlformats.org/officeDocument/2006/relationships/image" Target="../media/image7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4" Type="http://schemas.openxmlformats.org/officeDocument/2006/relationships/image" Target="../media/image76.png"/><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75.pdf"/></Relationships>
</file>

<file path=ppt/slides/_rels/slide4.xml.rels><?xml version="1.0" encoding="UTF-8" standalone="yes"?>
<Relationships xmlns="http://schemas.openxmlformats.org/package/2006/relationships"><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df"/></Relationships>
</file>

<file path=ppt/slides/_rels/slide40.xml.rels><?xml version="1.0" encoding="UTF-8" standalone="yes"?>
<Relationships xmlns="http://schemas.openxmlformats.org/package/2006/relationships"><Relationship Id="rId4" Type="http://schemas.openxmlformats.org/officeDocument/2006/relationships/image" Target="../media/image79.pdf"/><Relationship Id="rId7" Type="http://schemas.openxmlformats.org/officeDocument/2006/relationships/image" Target="../media/image82.png"/><Relationship Id="rId11"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81.pdf"/><Relationship Id="rId8" Type="http://schemas.openxmlformats.org/officeDocument/2006/relationships/image" Target="../media/image83.pdf"/><Relationship Id="rId13" Type="http://schemas.openxmlformats.org/officeDocument/2006/relationships/image" Target="../media/image88.png"/><Relationship Id="rId10" Type="http://schemas.openxmlformats.org/officeDocument/2006/relationships/image" Target="../media/image85.pdf"/><Relationship Id="rId5" Type="http://schemas.openxmlformats.org/officeDocument/2006/relationships/image" Target="../media/image80.png"/><Relationship Id="rId12" Type="http://schemas.openxmlformats.org/officeDocument/2006/relationships/image" Target="../media/image87.pdf"/><Relationship Id="rId2" Type="http://schemas.openxmlformats.org/officeDocument/2006/relationships/image" Target="../media/image77.pdf"/><Relationship Id="rId9" Type="http://schemas.openxmlformats.org/officeDocument/2006/relationships/image" Target="../media/image84.png"/><Relationship Id="rId3" Type="http://schemas.openxmlformats.org/officeDocument/2006/relationships/image" Target="../media/image78.png"/></Relationships>
</file>

<file path=ppt/slides/_rels/slide41.xml.rels><?xml version="1.0" encoding="UTF-8" standalone="yes"?>
<Relationships xmlns="http://schemas.openxmlformats.org/package/2006/relationships"><Relationship Id="rId2" Type="http://schemas.openxmlformats.org/officeDocument/2006/relationships/image" Target="../media/image89.png"/><Relationship Id="rId3" Type="http://schemas.openxmlformats.org/officeDocument/2006/relationships/image" Target="../media/image2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90.png"/><Relationship Id="rId3" Type="http://schemas.openxmlformats.org/officeDocument/2006/relationships/image" Target="../media/image25.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1.png"/><Relationship Id="rId3" Type="http://schemas.openxmlformats.org/officeDocument/2006/relationships/image" Target="../media/image2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92.png"/><Relationship Id="rId3" Type="http://schemas.openxmlformats.org/officeDocument/2006/relationships/image" Target="../media/image2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3.png"/><Relationship Id="rId3" Type="http://schemas.openxmlformats.org/officeDocument/2006/relationships/image" Target="../media/image2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4.png"/><Relationship Id="rId3" Type="http://schemas.openxmlformats.org/officeDocument/2006/relationships/image" Target="../media/image2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df"/><Relationship Id="rId3"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df"/></Relationships>
</file>

<file path=ppt/slides/_rels/slide8.xml.rels><?xml version="1.0" encoding="UTF-8" standalone="yes"?>
<Relationships xmlns="http://schemas.openxmlformats.org/package/2006/relationships"><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df"/></Relationships>
</file>

<file path=ppt/slides/_rels/slide9.xml.rels><?xml version="1.0" encoding="UTF-8" standalone="yes"?>
<Relationships xmlns="http://schemas.openxmlformats.org/package/2006/relationships"><Relationship Id="rId14" Type="http://schemas.openxmlformats.org/officeDocument/2006/relationships/image" Target="../media/image23.png"/><Relationship Id="rId4" Type="http://schemas.openxmlformats.org/officeDocument/2006/relationships/image" Target="../media/image13.png"/><Relationship Id="rId7" Type="http://schemas.openxmlformats.org/officeDocument/2006/relationships/image" Target="../media/image16.pdf"/><Relationship Id="rId11" Type="http://schemas.openxmlformats.org/officeDocument/2006/relationships/image" Target="../media/image20.pdf"/><Relationship Id="rId1" Type="http://schemas.openxmlformats.org/officeDocument/2006/relationships/slideLayout" Target="../slideLayouts/slideLayout2.xml"/><Relationship Id="rId6" Type="http://schemas.openxmlformats.org/officeDocument/2006/relationships/image" Target="../media/image15.png"/><Relationship Id="rId8" Type="http://schemas.openxmlformats.org/officeDocument/2006/relationships/image" Target="../media/image17.png"/><Relationship Id="rId13" Type="http://schemas.openxmlformats.org/officeDocument/2006/relationships/image" Target="../media/image22.pdf"/><Relationship Id="rId10" Type="http://schemas.openxmlformats.org/officeDocument/2006/relationships/image" Target="../media/image19.png"/><Relationship Id="rId5" Type="http://schemas.openxmlformats.org/officeDocument/2006/relationships/image" Target="../media/image14.pdf"/><Relationship Id="rId12" Type="http://schemas.openxmlformats.org/officeDocument/2006/relationships/image" Target="../media/image21.png"/><Relationship Id="rId2" Type="http://schemas.openxmlformats.org/officeDocument/2006/relationships/notesSlide" Target="../notesSlides/notesSlide5.xml"/><Relationship Id="rId9" Type="http://schemas.openxmlformats.org/officeDocument/2006/relationships/image" Target="../media/image18.pdf"/><Relationship Id="rId3" Type="http://schemas.openxmlformats.org/officeDocument/2006/relationships/image" Target="../media/image12.pd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Measuring the Global Routing Table</a:t>
            </a:r>
            <a:endParaRPr lang="en-US" dirty="0"/>
          </a:p>
        </p:txBody>
      </p:sp>
      <p:sp>
        <p:nvSpPr>
          <p:cNvPr id="3" name="Subtitle 2"/>
          <p:cNvSpPr>
            <a:spLocks noGrp="1"/>
          </p:cNvSpPr>
          <p:nvPr>
            <p:ph type="subTitle" idx="1"/>
          </p:nvPr>
        </p:nvSpPr>
        <p:spPr>
          <a:xfrm>
            <a:off x="1219200" y="4953000"/>
            <a:ext cx="6858000" cy="1352550"/>
          </a:xfrm>
        </p:spPr>
        <p:txBody>
          <a:bodyPr>
            <a:noAutofit/>
          </a:bodyPr>
          <a:lstStyle/>
          <a:p>
            <a:r>
              <a:rPr lang="en-US" sz="2100" dirty="0" smtClean="0"/>
              <a:t>by</a:t>
            </a:r>
          </a:p>
          <a:p>
            <a:r>
              <a:rPr lang="en-US" sz="2100" dirty="0" smtClean="0"/>
              <a:t>Alexander Afanasyev, Brent </a:t>
            </a:r>
            <a:r>
              <a:rPr lang="en-US" sz="2100" dirty="0" err="1" smtClean="0"/>
              <a:t>Longstaff</a:t>
            </a:r>
            <a:r>
              <a:rPr lang="en-US" sz="2100" dirty="0" smtClean="0"/>
              <a:t>, Neil Tilley</a:t>
            </a:r>
          </a:p>
          <a:p>
            <a:endParaRPr lang="en-US" sz="2100" dirty="0" smtClean="0"/>
          </a:p>
          <a:p>
            <a:r>
              <a:rPr lang="en-US" sz="2100" dirty="0" smtClean="0"/>
              <a:t>June 2, 2009</a:t>
            </a:r>
          </a:p>
        </p:txBody>
      </p:sp>
      <p:pic>
        <p:nvPicPr>
          <p:cNvPr id="5" name="Picture 4" descr="chart.png"/>
          <p:cNvPicPr>
            <a:picLocks noChangeAspect="1"/>
          </p:cNvPicPr>
          <p:nvPr/>
        </p:nvPicPr>
        <p:blipFill>
          <a:blip r:embed="rId3"/>
          <a:srcRect b="23636"/>
          <a:stretch>
            <a:fillRect/>
          </a:stretch>
        </p:blipFill>
        <p:spPr>
          <a:xfrm>
            <a:off x="1524000" y="82511"/>
            <a:ext cx="5957331" cy="3422689"/>
          </a:xfrm>
          <a:prstGeom prst="rect">
            <a:avLst/>
          </a:prstGeom>
        </p:spPr>
      </p:pic>
      <p:sp>
        <p:nvSpPr>
          <p:cNvPr id="6" name="Slide Number Placeholder 5"/>
          <p:cNvSpPr>
            <a:spLocks noGrp="1"/>
          </p:cNvSpPr>
          <p:nvPr>
            <p:ph type="sldNum" sz="quarter" idx="12"/>
          </p:nvPr>
        </p:nvSpPr>
        <p:spPr/>
        <p:txBody>
          <a:bodyPr/>
          <a:lstStyle/>
          <a:p>
            <a:fld id="{01259269-5698-3740-9C5D-584A5230F805}" type="slidenum">
              <a:rPr lang="en-US" smtClean="0"/>
              <a:pPr/>
              <a:t>1</a:t>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Distribution of BGP announced prefixes</a:t>
            </a:r>
            <a:br>
              <a:rPr lang="en-US" dirty="0" smtClean="0"/>
            </a:br>
            <a:r>
              <a:rPr lang="en-US" b="1" dirty="0" smtClean="0"/>
              <a:t>2003</a:t>
            </a:r>
            <a:r>
              <a:rPr lang="en-US" dirty="0" smtClean="0"/>
              <a:t>						</a:t>
            </a:r>
            <a:r>
              <a:rPr lang="en-US" sz="2222" dirty="0" smtClean="0"/>
              <a:t>[1/8]</a:t>
            </a:r>
            <a:endParaRPr lang="en-US" sz="2222" dirty="0"/>
          </a:p>
        </p:txBody>
      </p:sp>
      <p:pic>
        <p:nvPicPr>
          <p:cNvPr id="4" name="Content Placeholder 3" descr="bgp_count_2003.png"/>
          <p:cNvPicPr>
            <a:picLocks noGrp="1" noChangeAspect="1"/>
          </p:cNvPicPr>
          <p:nvPr>
            <p:ph sz="quarter" idx="1"/>
          </p:nvPr>
        </p:nvPicPr>
        <p:blipFill>
          <a:blip r:embed="rId3"/>
          <a:srcRect l="-14129" r="-14129"/>
          <a:stretch>
            <a:fillRect/>
          </a:stretch>
        </p:blipFill>
        <p:spPr/>
      </p:pic>
      <p:grpSp>
        <p:nvGrpSpPr>
          <p:cNvPr id="23" name="Group 22"/>
          <p:cNvGrpSpPr/>
          <p:nvPr/>
        </p:nvGrpSpPr>
        <p:grpSpPr>
          <a:xfrm>
            <a:off x="7848600" y="3456801"/>
            <a:ext cx="1099809" cy="2763798"/>
            <a:chOff x="7848600" y="3456801"/>
            <a:chExt cx="1099809" cy="2763798"/>
          </a:xfrm>
        </p:grpSpPr>
        <p:grpSp>
          <p:nvGrpSpPr>
            <p:cNvPr id="13" name="Group 12"/>
            <p:cNvGrpSpPr/>
            <p:nvPr/>
          </p:nvGrpSpPr>
          <p:grpSpPr>
            <a:xfrm>
              <a:off x="7848600" y="3456801"/>
              <a:ext cx="1066800" cy="2763798"/>
              <a:chOff x="7848600" y="3456801"/>
              <a:chExt cx="1066800" cy="2763798"/>
            </a:xfrm>
          </p:grpSpPr>
          <p:pic>
            <p:nvPicPr>
              <p:cNvPr id="14" name="Picture 13" descr="scale.jpg"/>
              <p:cNvPicPr>
                <a:picLocks noChangeAspect="1"/>
              </p:cNvPicPr>
              <p:nvPr/>
            </p:nvPicPr>
            <p:blipFill>
              <a:blip r:embed="rId4"/>
              <a:stretch>
                <a:fillRect/>
              </a:stretch>
            </p:blipFill>
            <p:spPr>
              <a:xfrm rot="10800000">
                <a:off x="8445500" y="3820160"/>
                <a:ext cx="241300" cy="2336800"/>
              </a:xfrm>
              <a:prstGeom prst="rect">
                <a:avLst/>
              </a:prstGeom>
            </p:spPr>
          </p:pic>
          <p:sp>
            <p:nvSpPr>
              <p:cNvPr id="15" name="TextBox 14"/>
              <p:cNvSpPr txBox="1"/>
              <p:nvPr/>
            </p:nvSpPr>
            <p:spPr>
              <a:xfrm>
                <a:off x="8001000" y="5943600"/>
                <a:ext cx="444500" cy="276999"/>
              </a:xfrm>
              <a:prstGeom prst="rect">
                <a:avLst/>
              </a:prstGeom>
              <a:noFill/>
            </p:spPr>
            <p:txBody>
              <a:bodyPr wrap="square" rtlCol="0">
                <a:spAutoFit/>
              </a:bodyPr>
              <a:lstStyle/>
              <a:p>
                <a:pPr algn="r"/>
                <a:r>
                  <a:rPr lang="en-US" sz="1200" dirty="0" smtClean="0"/>
                  <a:t>0</a:t>
                </a:r>
                <a:endParaRPr lang="en-US" sz="1200" dirty="0"/>
              </a:p>
            </p:txBody>
          </p:sp>
          <p:sp>
            <p:nvSpPr>
              <p:cNvPr id="16" name="TextBox 15"/>
              <p:cNvSpPr txBox="1"/>
              <p:nvPr/>
            </p:nvSpPr>
            <p:spPr>
              <a:xfrm>
                <a:off x="7848600" y="3761601"/>
                <a:ext cx="596900" cy="276999"/>
              </a:xfrm>
              <a:prstGeom prst="rect">
                <a:avLst/>
              </a:prstGeom>
              <a:noFill/>
            </p:spPr>
            <p:txBody>
              <a:bodyPr wrap="square" rtlCol="0">
                <a:spAutoFit/>
              </a:bodyPr>
              <a:lstStyle/>
              <a:p>
                <a:pPr algn="r"/>
                <a:r>
                  <a:rPr lang="en-US" sz="1200" dirty="0" smtClean="0"/>
                  <a:t>115k</a:t>
                </a:r>
                <a:endParaRPr lang="en-US" sz="1200" dirty="0"/>
              </a:p>
            </p:txBody>
          </p:sp>
          <p:sp>
            <p:nvSpPr>
              <p:cNvPr id="17" name="TextBox 16"/>
              <p:cNvSpPr txBox="1"/>
              <p:nvPr/>
            </p:nvSpPr>
            <p:spPr>
              <a:xfrm>
                <a:off x="7848600" y="4295001"/>
                <a:ext cx="596900" cy="276999"/>
              </a:xfrm>
              <a:prstGeom prst="rect">
                <a:avLst/>
              </a:prstGeom>
              <a:noFill/>
            </p:spPr>
            <p:txBody>
              <a:bodyPr wrap="square" rtlCol="0">
                <a:spAutoFit/>
              </a:bodyPr>
              <a:lstStyle/>
              <a:p>
                <a:pPr algn="r"/>
                <a:r>
                  <a:rPr lang="en-US" sz="1200" dirty="0" smtClean="0"/>
                  <a:t>6.3K</a:t>
                </a:r>
                <a:endParaRPr lang="en-US" sz="1200" dirty="0"/>
              </a:p>
            </p:txBody>
          </p:sp>
          <p:sp>
            <p:nvSpPr>
              <p:cNvPr id="18" name="TextBox 17"/>
              <p:cNvSpPr txBox="1"/>
              <p:nvPr/>
            </p:nvSpPr>
            <p:spPr>
              <a:xfrm>
                <a:off x="7848600" y="4828401"/>
                <a:ext cx="596900" cy="276999"/>
              </a:xfrm>
              <a:prstGeom prst="rect">
                <a:avLst/>
              </a:prstGeom>
              <a:noFill/>
            </p:spPr>
            <p:txBody>
              <a:bodyPr wrap="square" rtlCol="0">
                <a:spAutoFit/>
              </a:bodyPr>
              <a:lstStyle/>
              <a:p>
                <a:pPr algn="r"/>
                <a:r>
                  <a:rPr lang="en-US" sz="1200" dirty="0" smtClean="0"/>
                  <a:t>340</a:t>
                </a:r>
                <a:endParaRPr lang="en-US" sz="1200" dirty="0"/>
              </a:p>
            </p:txBody>
          </p:sp>
          <p:sp>
            <p:nvSpPr>
              <p:cNvPr id="19" name="TextBox 18"/>
              <p:cNvSpPr txBox="1"/>
              <p:nvPr/>
            </p:nvSpPr>
            <p:spPr>
              <a:xfrm>
                <a:off x="7848600" y="5361801"/>
                <a:ext cx="596900" cy="276999"/>
              </a:xfrm>
              <a:prstGeom prst="rect">
                <a:avLst/>
              </a:prstGeom>
              <a:noFill/>
            </p:spPr>
            <p:txBody>
              <a:bodyPr wrap="square" rtlCol="0">
                <a:spAutoFit/>
              </a:bodyPr>
              <a:lstStyle/>
              <a:p>
                <a:pPr algn="r"/>
                <a:r>
                  <a:rPr lang="en-US" sz="1200" dirty="0" smtClean="0"/>
                  <a:t>18</a:t>
                </a:r>
                <a:endParaRPr lang="en-US" sz="1200" dirty="0"/>
              </a:p>
            </p:txBody>
          </p:sp>
          <p:sp>
            <p:nvSpPr>
              <p:cNvPr id="20" name="TextBox 19"/>
              <p:cNvSpPr txBox="1"/>
              <p:nvPr/>
            </p:nvSpPr>
            <p:spPr>
              <a:xfrm>
                <a:off x="8001000" y="3456801"/>
                <a:ext cx="914400" cy="276999"/>
              </a:xfrm>
              <a:prstGeom prst="rect">
                <a:avLst/>
              </a:prstGeom>
              <a:noFill/>
            </p:spPr>
            <p:txBody>
              <a:bodyPr wrap="square" rtlCol="0">
                <a:spAutoFit/>
              </a:bodyPr>
              <a:lstStyle/>
              <a:p>
                <a:pPr algn="ctr"/>
                <a:r>
                  <a:rPr lang="en-US" sz="1200" dirty="0" smtClean="0"/>
                  <a:t>Exp scale</a:t>
                </a:r>
                <a:endParaRPr lang="en-US" sz="1200" dirty="0"/>
              </a:p>
            </p:txBody>
          </p:sp>
        </p:grpSp>
        <p:sp>
          <p:nvSpPr>
            <p:cNvPr id="22" name="TextBox 21"/>
            <p:cNvSpPr txBox="1"/>
            <p:nvPr/>
          </p:nvSpPr>
          <p:spPr>
            <a:xfrm rot="16200000">
              <a:off x="8352710" y="4689901"/>
              <a:ext cx="914400" cy="276999"/>
            </a:xfrm>
            <a:prstGeom prst="rect">
              <a:avLst/>
            </a:prstGeom>
            <a:noFill/>
          </p:spPr>
          <p:txBody>
            <a:bodyPr wrap="square" rtlCol="0">
              <a:spAutoFit/>
            </a:bodyPr>
            <a:lstStyle/>
            <a:p>
              <a:r>
                <a:rPr lang="en-US" sz="1200" dirty="0" smtClean="0"/>
                <a:t>prefixes</a:t>
              </a:r>
              <a:endParaRPr lang="en-US" sz="1200" dirty="0"/>
            </a:p>
          </p:txBody>
        </p:sp>
      </p:grpSp>
      <p:sp>
        <p:nvSpPr>
          <p:cNvPr id="21" name="Slide Number Placeholder 20"/>
          <p:cNvSpPr>
            <a:spLocks noGrp="1"/>
          </p:cNvSpPr>
          <p:nvPr>
            <p:ph type="sldNum" sz="quarter" idx="12"/>
          </p:nvPr>
        </p:nvSpPr>
        <p:spPr/>
        <p:txBody>
          <a:bodyPr/>
          <a:lstStyle/>
          <a:p>
            <a:fld id="{01259269-5698-3740-9C5D-584A5230F805}" type="slidenum">
              <a:rPr lang="en-US" smtClean="0"/>
              <a:pPr/>
              <a:t>10</a:t>
            </a:fld>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Distribution of BGP announced prefixes</a:t>
            </a:r>
            <a:br>
              <a:rPr lang="en-US" dirty="0" smtClean="0"/>
            </a:br>
            <a:r>
              <a:rPr lang="en-US" b="1" dirty="0" smtClean="0"/>
              <a:t>2004</a:t>
            </a:r>
            <a:r>
              <a:rPr lang="en-US" dirty="0" smtClean="0"/>
              <a:t>						</a:t>
            </a:r>
            <a:r>
              <a:rPr lang="en-US" sz="2222" dirty="0" smtClean="0"/>
              <a:t>[2/8]</a:t>
            </a:r>
            <a:endParaRPr lang="en-US" dirty="0"/>
          </a:p>
        </p:txBody>
      </p:sp>
      <p:pic>
        <p:nvPicPr>
          <p:cNvPr id="4" name="Content Placeholder 3" descr="bgp_count_2004.png"/>
          <p:cNvPicPr>
            <a:picLocks noGrp="1" noChangeAspect="1"/>
          </p:cNvPicPr>
          <p:nvPr>
            <p:ph sz="quarter" idx="1"/>
          </p:nvPr>
        </p:nvPicPr>
        <p:blipFill>
          <a:blip r:embed="rId2"/>
          <a:srcRect l="-14129" r="-14129"/>
          <a:stretch>
            <a:fillRect/>
          </a:stretch>
        </p:blipFill>
        <p:spPr/>
      </p:pic>
      <p:grpSp>
        <p:nvGrpSpPr>
          <p:cNvPr id="21" name="Group 20"/>
          <p:cNvGrpSpPr/>
          <p:nvPr/>
        </p:nvGrpSpPr>
        <p:grpSpPr>
          <a:xfrm>
            <a:off x="7848600" y="3456801"/>
            <a:ext cx="1099809" cy="2763798"/>
            <a:chOff x="7848600" y="3456801"/>
            <a:chExt cx="1099809" cy="2763798"/>
          </a:xfrm>
        </p:grpSpPr>
        <p:grpSp>
          <p:nvGrpSpPr>
            <p:cNvPr id="22" name="Group 12"/>
            <p:cNvGrpSpPr/>
            <p:nvPr/>
          </p:nvGrpSpPr>
          <p:grpSpPr>
            <a:xfrm>
              <a:off x="7848600" y="3456801"/>
              <a:ext cx="1066800" cy="2763798"/>
              <a:chOff x="7848600" y="3456801"/>
              <a:chExt cx="1066800" cy="2763798"/>
            </a:xfrm>
          </p:grpSpPr>
          <p:pic>
            <p:nvPicPr>
              <p:cNvPr id="24" name="Picture 23" descr="scale.jpg"/>
              <p:cNvPicPr>
                <a:picLocks noChangeAspect="1"/>
              </p:cNvPicPr>
              <p:nvPr/>
            </p:nvPicPr>
            <p:blipFill>
              <a:blip r:embed="rId3"/>
              <a:stretch>
                <a:fillRect/>
              </a:stretch>
            </p:blipFill>
            <p:spPr>
              <a:xfrm rot="10800000">
                <a:off x="8445500" y="3820160"/>
                <a:ext cx="241300" cy="2336800"/>
              </a:xfrm>
              <a:prstGeom prst="rect">
                <a:avLst/>
              </a:prstGeom>
            </p:spPr>
          </p:pic>
          <p:sp>
            <p:nvSpPr>
              <p:cNvPr id="25" name="TextBox 24"/>
              <p:cNvSpPr txBox="1"/>
              <p:nvPr/>
            </p:nvSpPr>
            <p:spPr>
              <a:xfrm>
                <a:off x="8001000" y="5943600"/>
                <a:ext cx="444500" cy="276999"/>
              </a:xfrm>
              <a:prstGeom prst="rect">
                <a:avLst/>
              </a:prstGeom>
              <a:noFill/>
            </p:spPr>
            <p:txBody>
              <a:bodyPr wrap="square" rtlCol="0">
                <a:spAutoFit/>
              </a:bodyPr>
              <a:lstStyle/>
              <a:p>
                <a:pPr algn="r"/>
                <a:r>
                  <a:rPr lang="en-US" sz="1200" dirty="0" smtClean="0"/>
                  <a:t>0</a:t>
                </a:r>
                <a:endParaRPr lang="en-US" sz="1200" dirty="0"/>
              </a:p>
            </p:txBody>
          </p:sp>
          <p:sp>
            <p:nvSpPr>
              <p:cNvPr id="26" name="TextBox 25"/>
              <p:cNvSpPr txBox="1"/>
              <p:nvPr/>
            </p:nvSpPr>
            <p:spPr>
              <a:xfrm>
                <a:off x="7848600" y="3761601"/>
                <a:ext cx="596900" cy="276999"/>
              </a:xfrm>
              <a:prstGeom prst="rect">
                <a:avLst/>
              </a:prstGeom>
              <a:noFill/>
            </p:spPr>
            <p:txBody>
              <a:bodyPr wrap="square" rtlCol="0">
                <a:spAutoFit/>
              </a:bodyPr>
              <a:lstStyle/>
              <a:p>
                <a:pPr algn="r"/>
                <a:r>
                  <a:rPr lang="en-US" sz="1200" dirty="0" smtClean="0"/>
                  <a:t>115k</a:t>
                </a:r>
                <a:endParaRPr lang="en-US" sz="1200" dirty="0"/>
              </a:p>
            </p:txBody>
          </p:sp>
          <p:sp>
            <p:nvSpPr>
              <p:cNvPr id="27" name="TextBox 26"/>
              <p:cNvSpPr txBox="1"/>
              <p:nvPr/>
            </p:nvSpPr>
            <p:spPr>
              <a:xfrm>
                <a:off x="7848600" y="4295001"/>
                <a:ext cx="596900" cy="276999"/>
              </a:xfrm>
              <a:prstGeom prst="rect">
                <a:avLst/>
              </a:prstGeom>
              <a:noFill/>
            </p:spPr>
            <p:txBody>
              <a:bodyPr wrap="square" rtlCol="0">
                <a:spAutoFit/>
              </a:bodyPr>
              <a:lstStyle/>
              <a:p>
                <a:pPr algn="r"/>
                <a:r>
                  <a:rPr lang="en-US" sz="1200" dirty="0" smtClean="0"/>
                  <a:t>6.3K</a:t>
                </a:r>
                <a:endParaRPr lang="en-US" sz="1200" dirty="0"/>
              </a:p>
            </p:txBody>
          </p:sp>
          <p:sp>
            <p:nvSpPr>
              <p:cNvPr id="28" name="TextBox 27"/>
              <p:cNvSpPr txBox="1"/>
              <p:nvPr/>
            </p:nvSpPr>
            <p:spPr>
              <a:xfrm>
                <a:off x="7848600" y="4828401"/>
                <a:ext cx="596900" cy="276999"/>
              </a:xfrm>
              <a:prstGeom prst="rect">
                <a:avLst/>
              </a:prstGeom>
              <a:noFill/>
            </p:spPr>
            <p:txBody>
              <a:bodyPr wrap="square" rtlCol="0">
                <a:spAutoFit/>
              </a:bodyPr>
              <a:lstStyle/>
              <a:p>
                <a:pPr algn="r"/>
                <a:r>
                  <a:rPr lang="en-US" sz="1200" dirty="0" smtClean="0"/>
                  <a:t>340</a:t>
                </a:r>
                <a:endParaRPr lang="en-US" sz="1200" dirty="0"/>
              </a:p>
            </p:txBody>
          </p:sp>
          <p:sp>
            <p:nvSpPr>
              <p:cNvPr id="29" name="TextBox 28"/>
              <p:cNvSpPr txBox="1"/>
              <p:nvPr/>
            </p:nvSpPr>
            <p:spPr>
              <a:xfrm>
                <a:off x="7848600" y="5361801"/>
                <a:ext cx="596900" cy="276999"/>
              </a:xfrm>
              <a:prstGeom prst="rect">
                <a:avLst/>
              </a:prstGeom>
              <a:noFill/>
            </p:spPr>
            <p:txBody>
              <a:bodyPr wrap="square" rtlCol="0">
                <a:spAutoFit/>
              </a:bodyPr>
              <a:lstStyle/>
              <a:p>
                <a:pPr algn="r"/>
                <a:r>
                  <a:rPr lang="en-US" sz="1200" dirty="0" smtClean="0"/>
                  <a:t>18</a:t>
                </a:r>
                <a:endParaRPr lang="en-US" sz="1200" dirty="0"/>
              </a:p>
            </p:txBody>
          </p:sp>
          <p:sp>
            <p:nvSpPr>
              <p:cNvPr id="30" name="TextBox 29"/>
              <p:cNvSpPr txBox="1"/>
              <p:nvPr/>
            </p:nvSpPr>
            <p:spPr>
              <a:xfrm>
                <a:off x="8001000" y="3456801"/>
                <a:ext cx="914400" cy="276999"/>
              </a:xfrm>
              <a:prstGeom prst="rect">
                <a:avLst/>
              </a:prstGeom>
              <a:noFill/>
            </p:spPr>
            <p:txBody>
              <a:bodyPr wrap="square" rtlCol="0">
                <a:spAutoFit/>
              </a:bodyPr>
              <a:lstStyle/>
              <a:p>
                <a:pPr algn="ctr"/>
                <a:r>
                  <a:rPr lang="en-US" sz="1200" dirty="0" smtClean="0"/>
                  <a:t>Exp scale</a:t>
                </a:r>
                <a:endParaRPr lang="en-US" sz="1200" dirty="0"/>
              </a:p>
            </p:txBody>
          </p:sp>
        </p:grpSp>
        <p:sp>
          <p:nvSpPr>
            <p:cNvPr id="23" name="TextBox 22"/>
            <p:cNvSpPr txBox="1"/>
            <p:nvPr/>
          </p:nvSpPr>
          <p:spPr>
            <a:xfrm rot="16200000">
              <a:off x="8352710" y="4689901"/>
              <a:ext cx="914400" cy="276999"/>
            </a:xfrm>
            <a:prstGeom prst="rect">
              <a:avLst/>
            </a:prstGeom>
            <a:noFill/>
          </p:spPr>
          <p:txBody>
            <a:bodyPr wrap="square" rtlCol="0">
              <a:spAutoFit/>
            </a:bodyPr>
            <a:lstStyle/>
            <a:p>
              <a:r>
                <a:rPr lang="en-US" sz="1200" dirty="0" smtClean="0"/>
                <a:t>prefixes</a:t>
              </a:r>
              <a:endParaRPr lang="en-US" sz="1200" dirty="0"/>
            </a:p>
          </p:txBody>
        </p:sp>
      </p:grpSp>
      <p:sp>
        <p:nvSpPr>
          <p:cNvPr id="14" name="Slide Number Placeholder 13"/>
          <p:cNvSpPr>
            <a:spLocks noGrp="1"/>
          </p:cNvSpPr>
          <p:nvPr>
            <p:ph type="sldNum" sz="quarter" idx="12"/>
          </p:nvPr>
        </p:nvSpPr>
        <p:spPr/>
        <p:txBody>
          <a:bodyPr/>
          <a:lstStyle/>
          <a:p>
            <a:fld id="{01259269-5698-3740-9C5D-584A5230F805}" type="slidenum">
              <a:rPr lang="en-US" smtClean="0"/>
              <a:pPr/>
              <a:t>11</a:t>
            </a:fld>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Distribution of BGP announced prefixes</a:t>
            </a:r>
            <a:br>
              <a:rPr lang="en-US" dirty="0" smtClean="0"/>
            </a:br>
            <a:r>
              <a:rPr lang="en-US" b="1" dirty="0" smtClean="0"/>
              <a:t>2005</a:t>
            </a:r>
            <a:r>
              <a:rPr lang="en-US" dirty="0" smtClean="0"/>
              <a:t>						</a:t>
            </a:r>
            <a:r>
              <a:rPr lang="en-US" sz="2222" dirty="0" smtClean="0"/>
              <a:t>[3/8]</a:t>
            </a:r>
            <a:endParaRPr lang="en-US" dirty="0"/>
          </a:p>
        </p:txBody>
      </p:sp>
      <p:pic>
        <p:nvPicPr>
          <p:cNvPr id="4" name="Content Placeholder 3" descr="bgp_count_2005.png"/>
          <p:cNvPicPr>
            <a:picLocks noGrp="1" noChangeAspect="1"/>
          </p:cNvPicPr>
          <p:nvPr>
            <p:ph sz="quarter" idx="1"/>
          </p:nvPr>
        </p:nvPicPr>
        <p:blipFill>
          <a:blip r:embed="rId2"/>
          <a:srcRect l="-14129" r="-14129"/>
          <a:stretch>
            <a:fillRect/>
          </a:stretch>
        </p:blipFill>
        <p:spPr/>
      </p:pic>
      <p:grpSp>
        <p:nvGrpSpPr>
          <p:cNvPr id="21" name="Group 20"/>
          <p:cNvGrpSpPr/>
          <p:nvPr/>
        </p:nvGrpSpPr>
        <p:grpSpPr>
          <a:xfrm>
            <a:off x="7848600" y="3456801"/>
            <a:ext cx="1099809" cy="2763798"/>
            <a:chOff x="7848600" y="3456801"/>
            <a:chExt cx="1099809" cy="2763798"/>
          </a:xfrm>
        </p:grpSpPr>
        <p:grpSp>
          <p:nvGrpSpPr>
            <p:cNvPr id="22" name="Group 12"/>
            <p:cNvGrpSpPr/>
            <p:nvPr/>
          </p:nvGrpSpPr>
          <p:grpSpPr>
            <a:xfrm>
              <a:off x="7848600" y="3456801"/>
              <a:ext cx="1066800" cy="2763798"/>
              <a:chOff x="7848600" y="3456801"/>
              <a:chExt cx="1066800" cy="2763798"/>
            </a:xfrm>
          </p:grpSpPr>
          <p:pic>
            <p:nvPicPr>
              <p:cNvPr id="24" name="Picture 23" descr="scale.jpg"/>
              <p:cNvPicPr>
                <a:picLocks noChangeAspect="1"/>
              </p:cNvPicPr>
              <p:nvPr/>
            </p:nvPicPr>
            <p:blipFill>
              <a:blip r:embed="rId3"/>
              <a:stretch>
                <a:fillRect/>
              </a:stretch>
            </p:blipFill>
            <p:spPr>
              <a:xfrm rot="10800000">
                <a:off x="8445500" y="3820160"/>
                <a:ext cx="241300" cy="2336800"/>
              </a:xfrm>
              <a:prstGeom prst="rect">
                <a:avLst/>
              </a:prstGeom>
            </p:spPr>
          </p:pic>
          <p:sp>
            <p:nvSpPr>
              <p:cNvPr id="25" name="TextBox 24"/>
              <p:cNvSpPr txBox="1"/>
              <p:nvPr/>
            </p:nvSpPr>
            <p:spPr>
              <a:xfrm>
                <a:off x="8001000" y="5943600"/>
                <a:ext cx="444500" cy="276999"/>
              </a:xfrm>
              <a:prstGeom prst="rect">
                <a:avLst/>
              </a:prstGeom>
              <a:noFill/>
            </p:spPr>
            <p:txBody>
              <a:bodyPr wrap="square" rtlCol="0">
                <a:spAutoFit/>
              </a:bodyPr>
              <a:lstStyle/>
              <a:p>
                <a:pPr algn="r"/>
                <a:r>
                  <a:rPr lang="en-US" sz="1200" dirty="0" smtClean="0"/>
                  <a:t>0</a:t>
                </a:r>
                <a:endParaRPr lang="en-US" sz="1200" dirty="0"/>
              </a:p>
            </p:txBody>
          </p:sp>
          <p:sp>
            <p:nvSpPr>
              <p:cNvPr id="26" name="TextBox 25"/>
              <p:cNvSpPr txBox="1"/>
              <p:nvPr/>
            </p:nvSpPr>
            <p:spPr>
              <a:xfrm>
                <a:off x="7848600" y="3761601"/>
                <a:ext cx="596900" cy="276999"/>
              </a:xfrm>
              <a:prstGeom prst="rect">
                <a:avLst/>
              </a:prstGeom>
              <a:noFill/>
            </p:spPr>
            <p:txBody>
              <a:bodyPr wrap="square" rtlCol="0">
                <a:spAutoFit/>
              </a:bodyPr>
              <a:lstStyle/>
              <a:p>
                <a:pPr algn="r"/>
                <a:r>
                  <a:rPr lang="en-US" sz="1200" dirty="0" smtClean="0"/>
                  <a:t>115k</a:t>
                </a:r>
                <a:endParaRPr lang="en-US" sz="1200" dirty="0"/>
              </a:p>
            </p:txBody>
          </p:sp>
          <p:sp>
            <p:nvSpPr>
              <p:cNvPr id="27" name="TextBox 26"/>
              <p:cNvSpPr txBox="1"/>
              <p:nvPr/>
            </p:nvSpPr>
            <p:spPr>
              <a:xfrm>
                <a:off x="7848600" y="4295001"/>
                <a:ext cx="596900" cy="276999"/>
              </a:xfrm>
              <a:prstGeom prst="rect">
                <a:avLst/>
              </a:prstGeom>
              <a:noFill/>
            </p:spPr>
            <p:txBody>
              <a:bodyPr wrap="square" rtlCol="0">
                <a:spAutoFit/>
              </a:bodyPr>
              <a:lstStyle/>
              <a:p>
                <a:pPr algn="r"/>
                <a:r>
                  <a:rPr lang="en-US" sz="1200" dirty="0" smtClean="0"/>
                  <a:t>6.3K</a:t>
                </a:r>
                <a:endParaRPr lang="en-US" sz="1200" dirty="0"/>
              </a:p>
            </p:txBody>
          </p:sp>
          <p:sp>
            <p:nvSpPr>
              <p:cNvPr id="28" name="TextBox 27"/>
              <p:cNvSpPr txBox="1"/>
              <p:nvPr/>
            </p:nvSpPr>
            <p:spPr>
              <a:xfrm>
                <a:off x="7848600" y="4828401"/>
                <a:ext cx="596900" cy="276999"/>
              </a:xfrm>
              <a:prstGeom prst="rect">
                <a:avLst/>
              </a:prstGeom>
              <a:noFill/>
            </p:spPr>
            <p:txBody>
              <a:bodyPr wrap="square" rtlCol="0">
                <a:spAutoFit/>
              </a:bodyPr>
              <a:lstStyle/>
              <a:p>
                <a:pPr algn="r"/>
                <a:r>
                  <a:rPr lang="en-US" sz="1200" dirty="0" smtClean="0"/>
                  <a:t>340</a:t>
                </a:r>
                <a:endParaRPr lang="en-US" sz="1200" dirty="0"/>
              </a:p>
            </p:txBody>
          </p:sp>
          <p:sp>
            <p:nvSpPr>
              <p:cNvPr id="29" name="TextBox 28"/>
              <p:cNvSpPr txBox="1"/>
              <p:nvPr/>
            </p:nvSpPr>
            <p:spPr>
              <a:xfrm>
                <a:off x="7848600" y="5361801"/>
                <a:ext cx="596900" cy="276999"/>
              </a:xfrm>
              <a:prstGeom prst="rect">
                <a:avLst/>
              </a:prstGeom>
              <a:noFill/>
            </p:spPr>
            <p:txBody>
              <a:bodyPr wrap="square" rtlCol="0">
                <a:spAutoFit/>
              </a:bodyPr>
              <a:lstStyle/>
              <a:p>
                <a:pPr algn="r"/>
                <a:r>
                  <a:rPr lang="en-US" sz="1200" dirty="0" smtClean="0"/>
                  <a:t>18</a:t>
                </a:r>
                <a:endParaRPr lang="en-US" sz="1200" dirty="0"/>
              </a:p>
            </p:txBody>
          </p:sp>
          <p:sp>
            <p:nvSpPr>
              <p:cNvPr id="30" name="TextBox 29"/>
              <p:cNvSpPr txBox="1"/>
              <p:nvPr/>
            </p:nvSpPr>
            <p:spPr>
              <a:xfrm>
                <a:off x="8001000" y="3456801"/>
                <a:ext cx="914400" cy="276999"/>
              </a:xfrm>
              <a:prstGeom prst="rect">
                <a:avLst/>
              </a:prstGeom>
              <a:noFill/>
            </p:spPr>
            <p:txBody>
              <a:bodyPr wrap="square" rtlCol="0">
                <a:spAutoFit/>
              </a:bodyPr>
              <a:lstStyle/>
              <a:p>
                <a:pPr algn="ctr"/>
                <a:r>
                  <a:rPr lang="en-US" sz="1200" dirty="0" smtClean="0"/>
                  <a:t>Exp scale</a:t>
                </a:r>
                <a:endParaRPr lang="en-US" sz="1200" dirty="0"/>
              </a:p>
            </p:txBody>
          </p:sp>
        </p:grpSp>
        <p:sp>
          <p:nvSpPr>
            <p:cNvPr id="23" name="TextBox 22"/>
            <p:cNvSpPr txBox="1"/>
            <p:nvPr/>
          </p:nvSpPr>
          <p:spPr>
            <a:xfrm rot="16200000">
              <a:off x="8352710" y="4689901"/>
              <a:ext cx="914400" cy="276999"/>
            </a:xfrm>
            <a:prstGeom prst="rect">
              <a:avLst/>
            </a:prstGeom>
            <a:noFill/>
          </p:spPr>
          <p:txBody>
            <a:bodyPr wrap="square" rtlCol="0">
              <a:spAutoFit/>
            </a:bodyPr>
            <a:lstStyle/>
            <a:p>
              <a:r>
                <a:rPr lang="en-US" sz="1200" dirty="0" smtClean="0"/>
                <a:t>prefixes</a:t>
              </a:r>
              <a:endParaRPr lang="en-US" sz="1200" dirty="0"/>
            </a:p>
          </p:txBody>
        </p:sp>
      </p:grpSp>
      <p:sp>
        <p:nvSpPr>
          <p:cNvPr id="14" name="Slide Number Placeholder 13"/>
          <p:cNvSpPr>
            <a:spLocks noGrp="1"/>
          </p:cNvSpPr>
          <p:nvPr>
            <p:ph type="sldNum" sz="quarter" idx="12"/>
          </p:nvPr>
        </p:nvSpPr>
        <p:spPr/>
        <p:txBody>
          <a:bodyPr/>
          <a:lstStyle/>
          <a:p>
            <a:fld id="{01259269-5698-3740-9C5D-584A5230F805}" type="slidenum">
              <a:rPr lang="en-US" smtClean="0"/>
              <a:pPr/>
              <a:t>12</a:t>
            </a:fld>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Distribution of BGP announced prefixes</a:t>
            </a:r>
            <a:br>
              <a:rPr lang="en-US" dirty="0" smtClean="0"/>
            </a:br>
            <a:r>
              <a:rPr lang="en-US" b="1" dirty="0" smtClean="0"/>
              <a:t>2006</a:t>
            </a:r>
            <a:r>
              <a:rPr lang="en-US" dirty="0" smtClean="0"/>
              <a:t>						</a:t>
            </a:r>
            <a:r>
              <a:rPr lang="en-US" sz="2222" dirty="0" smtClean="0"/>
              <a:t>[4/8]</a:t>
            </a:r>
            <a:endParaRPr lang="en-US" dirty="0"/>
          </a:p>
        </p:txBody>
      </p:sp>
      <p:pic>
        <p:nvPicPr>
          <p:cNvPr id="4" name="Content Placeholder 3" descr="bgp_count_2006.png"/>
          <p:cNvPicPr>
            <a:picLocks noGrp="1" noChangeAspect="1"/>
          </p:cNvPicPr>
          <p:nvPr>
            <p:ph sz="quarter" idx="1"/>
          </p:nvPr>
        </p:nvPicPr>
        <p:blipFill>
          <a:blip r:embed="rId2"/>
          <a:srcRect l="-14129" r="-14129"/>
          <a:stretch>
            <a:fillRect/>
          </a:stretch>
        </p:blipFill>
        <p:spPr/>
      </p:pic>
      <p:grpSp>
        <p:nvGrpSpPr>
          <p:cNvPr id="21" name="Group 20"/>
          <p:cNvGrpSpPr/>
          <p:nvPr/>
        </p:nvGrpSpPr>
        <p:grpSpPr>
          <a:xfrm>
            <a:off x="7848600" y="3456801"/>
            <a:ext cx="1099809" cy="2763798"/>
            <a:chOff x="7848600" y="3456801"/>
            <a:chExt cx="1099809" cy="2763798"/>
          </a:xfrm>
        </p:grpSpPr>
        <p:grpSp>
          <p:nvGrpSpPr>
            <p:cNvPr id="22" name="Group 12"/>
            <p:cNvGrpSpPr/>
            <p:nvPr/>
          </p:nvGrpSpPr>
          <p:grpSpPr>
            <a:xfrm>
              <a:off x="7848600" y="3456801"/>
              <a:ext cx="1066800" cy="2763798"/>
              <a:chOff x="7848600" y="3456801"/>
              <a:chExt cx="1066800" cy="2763798"/>
            </a:xfrm>
          </p:grpSpPr>
          <p:pic>
            <p:nvPicPr>
              <p:cNvPr id="24" name="Picture 23" descr="scale.jpg"/>
              <p:cNvPicPr>
                <a:picLocks noChangeAspect="1"/>
              </p:cNvPicPr>
              <p:nvPr/>
            </p:nvPicPr>
            <p:blipFill>
              <a:blip r:embed="rId3"/>
              <a:stretch>
                <a:fillRect/>
              </a:stretch>
            </p:blipFill>
            <p:spPr>
              <a:xfrm rot="10800000">
                <a:off x="8445500" y="3820160"/>
                <a:ext cx="241300" cy="2336800"/>
              </a:xfrm>
              <a:prstGeom prst="rect">
                <a:avLst/>
              </a:prstGeom>
            </p:spPr>
          </p:pic>
          <p:sp>
            <p:nvSpPr>
              <p:cNvPr id="25" name="TextBox 24"/>
              <p:cNvSpPr txBox="1"/>
              <p:nvPr/>
            </p:nvSpPr>
            <p:spPr>
              <a:xfrm>
                <a:off x="8001000" y="5943600"/>
                <a:ext cx="444500" cy="276999"/>
              </a:xfrm>
              <a:prstGeom prst="rect">
                <a:avLst/>
              </a:prstGeom>
              <a:noFill/>
            </p:spPr>
            <p:txBody>
              <a:bodyPr wrap="square" rtlCol="0">
                <a:spAutoFit/>
              </a:bodyPr>
              <a:lstStyle/>
              <a:p>
                <a:pPr algn="r"/>
                <a:r>
                  <a:rPr lang="en-US" sz="1200" dirty="0" smtClean="0"/>
                  <a:t>0</a:t>
                </a:r>
                <a:endParaRPr lang="en-US" sz="1200" dirty="0"/>
              </a:p>
            </p:txBody>
          </p:sp>
          <p:sp>
            <p:nvSpPr>
              <p:cNvPr id="26" name="TextBox 25"/>
              <p:cNvSpPr txBox="1"/>
              <p:nvPr/>
            </p:nvSpPr>
            <p:spPr>
              <a:xfrm>
                <a:off x="7848600" y="3761601"/>
                <a:ext cx="596900" cy="276999"/>
              </a:xfrm>
              <a:prstGeom prst="rect">
                <a:avLst/>
              </a:prstGeom>
              <a:noFill/>
            </p:spPr>
            <p:txBody>
              <a:bodyPr wrap="square" rtlCol="0">
                <a:spAutoFit/>
              </a:bodyPr>
              <a:lstStyle/>
              <a:p>
                <a:pPr algn="r"/>
                <a:r>
                  <a:rPr lang="en-US" sz="1200" dirty="0" smtClean="0"/>
                  <a:t>115k</a:t>
                </a:r>
                <a:endParaRPr lang="en-US" sz="1200" dirty="0"/>
              </a:p>
            </p:txBody>
          </p:sp>
          <p:sp>
            <p:nvSpPr>
              <p:cNvPr id="27" name="TextBox 26"/>
              <p:cNvSpPr txBox="1"/>
              <p:nvPr/>
            </p:nvSpPr>
            <p:spPr>
              <a:xfrm>
                <a:off x="7848600" y="4295001"/>
                <a:ext cx="596900" cy="276999"/>
              </a:xfrm>
              <a:prstGeom prst="rect">
                <a:avLst/>
              </a:prstGeom>
              <a:noFill/>
            </p:spPr>
            <p:txBody>
              <a:bodyPr wrap="square" rtlCol="0">
                <a:spAutoFit/>
              </a:bodyPr>
              <a:lstStyle/>
              <a:p>
                <a:pPr algn="r"/>
                <a:r>
                  <a:rPr lang="en-US" sz="1200" dirty="0" smtClean="0"/>
                  <a:t>6.3K</a:t>
                </a:r>
                <a:endParaRPr lang="en-US" sz="1200" dirty="0"/>
              </a:p>
            </p:txBody>
          </p:sp>
          <p:sp>
            <p:nvSpPr>
              <p:cNvPr id="28" name="TextBox 27"/>
              <p:cNvSpPr txBox="1"/>
              <p:nvPr/>
            </p:nvSpPr>
            <p:spPr>
              <a:xfrm>
                <a:off x="7848600" y="4828401"/>
                <a:ext cx="596900" cy="276999"/>
              </a:xfrm>
              <a:prstGeom prst="rect">
                <a:avLst/>
              </a:prstGeom>
              <a:noFill/>
            </p:spPr>
            <p:txBody>
              <a:bodyPr wrap="square" rtlCol="0">
                <a:spAutoFit/>
              </a:bodyPr>
              <a:lstStyle/>
              <a:p>
                <a:pPr algn="r"/>
                <a:r>
                  <a:rPr lang="en-US" sz="1200" dirty="0" smtClean="0"/>
                  <a:t>340</a:t>
                </a:r>
                <a:endParaRPr lang="en-US" sz="1200" dirty="0"/>
              </a:p>
            </p:txBody>
          </p:sp>
          <p:sp>
            <p:nvSpPr>
              <p:cNvPr id="29" name="TextBox 28"/>
              <p:cNvSpPr txBox="1"/>
              <p:nvPr/>
            </p:nvSpPr>
            <p:spPr>
              <a:xfrm>
                <a:off x="7848600" y="5361801"/>
                <a:ext cx="596900" cy="276999"/>
              </a:xfrm>
              <a:prstGeom prst="rect">
                <a:avLst/>
              </a:prstGeom>
              <a:noFill/>
            </p:spPr>
            <p:txBody>
              <a:bodyPr wrap="square" rtlCol="0">
                <a:spAutoFit/>
              </a:bodyPr>
              <a:lstStyle/>
              <a:p>
                <a:pPr algn="r"/>
                <a:r>
                  <a:rPr lang="en-US" sz="1200" dirty="0" smtClean="0"/>
                  <a:t>18</a:t>
                </a:r>
                <a:endParaRPr lang="en-US" sz="1200" dirty="0"/>
              </a:p>
            </p:txBody>
          </p:sp>
          <p:sp>
            <p:nvSpPr>
              <p:cNvPr id="30" name="TextBox 29"/>
              <p:cNvSpPr txBox="1"/>
              <p:nvPr/>
            </p:nvSpPr>
            <p:spPr>
              <a:xfrm>
                <a:off x="8001000" y="3456801"/>
                <a:ext cx="914400" cy="276999"/>
              </a:xfrm>
              <a:prstGeom prst="rect">
                <a:avLst/>
              </a:prstGeom>
              <a:noFill/>
            </p:spPr>
            <p:txBody>
              <a:bodyPr wrap="square" rtlCol="0">
                <a:spAutoFit/>
              </a:bodyPr>
              <a:lstStyle/>
              <a:p>
                <a:pPr algn="ctr"/>
                <a:r>
                  <a:rPr lang="en-US" sz="1200" dirty="0" smtClean="0"/>
                  <a:t>Exp scale</a:t>
                </a:r>
                <a:endParaRPr lang="en-US" sz="1200" dirty="0"/>
              </a:p>
            </p:txBody>
          </p:sp>
        </p:grpSp>
        <p:sp>
          <p:nvSpPr>
            <p:cNvPr id="23" name="TextBox 22"/>
            <p:cNvSpPr txBox="1"/>
            <p:nvPr/>
          </p:nvSpPr>
          <p:spPr>
            <a:xfrm rot="16200000">
              <a:off x="8352710" y="4689901"/>
              <a:ext cx="914400" cy="276999"/>
            </a:xfrm>
            <a:prstGeom prst="rect">
              <a:avLst/>
            </a:prstGeom>
            <a:noFill/>
          </p:spPr>
          <p:txBody>
            <a:bodyPr wrap="square" rtlCol="0">
              <a:spAutoFit/>
            </a:bodyPr>
            <a:lstStyle/>
            <a:p>
              <a:r>
                <a:rPr lang="en-US" sz="1200" dirty="0" smtClean="0"/>
                <a:t>prefixes</a:t>
              </a:r>
              <a:endParaRPr lang="en-US" sz="1200" dirty="0"/>
            </a:p>
          </p:txBody>
        </p:sp>
      </p:grpSp>
      <p:sp>
        <p:nvSpPr>
          <p:cNvPr id="14" name="Slide Number Placeholder 13"/>
          <p:cNvSpPr>
            <a:spLocks noGrp="1"/>
          </p:cNvSpPr>
          <p:nvPr>
            <p:ph type="sldNum" sz="quarter" idx="12"/>
          </p:nvPr>
        </p:nvSpPr>
        <p:spPr/>
        <p:txBody>
          <a:bodyPr/>
          <a:lstStyle/>
          <a:p>
            <a:fld id="{01259269-5698-3740-9C5D-584A5230F805}" type="slidenum">
              <a:rPr lang="en-US" smtClean="0"/>
              <a:pPr/>
              <a:t>13</a:t>
            </a:fld>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Distribution of BGP announced prefixes</a:t>
            </a:r>
            <a:br>
              <a:rPr lang="en-US" dirty="0" smtClean="0"/>
            </a:br>
            <a:r>
              <a:rPr lang="en-US" b="1" dirty="0" smtClean="0"/>
              <a:t>2007</a:t>
            </a:r>
            <a:r>
              <a:rPr lang="en-US" dirty="0" smtClean="0"/>
              <a:t>						</a:t>
            </a:r>
            <a:r>
              <a:rPr lang="en-US" sz="2222" dirty="0" smtClean="0"/>
              <a:t>[5/8]</a:t>
            </a:r>
            <a:endParaRPr lang="en-US" dirty="0"/>
          </a:p>
        </p:txBody>
      </p:sp>
      <p:pic>
        <p:nvPicPr>
          <p:cNvPr id="4" name="Content Placeholder 3" descr="bgp_count_2007.png"/>
          <p:cNvPicPr>
            <a:picLocks noGrp="1" noChangeAspect="1"/>
          </p:cNvPicPr>
          <p:nvPr>
            <p:ph sz="quarter" idx="1"/>
          </p:nvPr>
        </p:nvPicPr>
        <p:blipFill>
          <a:blip r:embed="rId2"/>
          <a:srcRect l="-14129" r="-14129"/>
          <a:stretch>
            <a:fillRect/>
          </a:stretch>
        </p:blipFill>
        <p:spPr/>
      </p:pic>
      <p:grpSp>
        <p:nvGrpSpPr>
          <p:cNvPr id="21" name="Group 20"/>
          <p:cNvGrpSpPr/>
          <p:nvPr/>
        </p:nvGrpSpPr>
        <p:grpSpPr>
          <a:xfrm>
            <a:off x="7848600" y="3456801"/>
            <a:ext cx="1099809" cy="2763798"/>
            <a:chOff x="7848600" y="3456801"/>
            <a:chExt cx="1099809" cy="2763798"/>
          </a:xfrm>
        </p:grpSpPr>
        <p:grpSp>
          <p:nvGrpSpPr>
            <p:cNvPr id="22" name="Group 12"/>
            <p:cNvGrpSpPr/>
            <p:nvPr/>
          </p:nvGrpSpPr>
          <p:grpSpPr>
            <a:xfrm>
              <a:off x="7848600" y="3456801"/>
              <a:ext cx="1066800" cy="2763798"/>
              <a:chOff x="7848600" y="3456801"/>
              <a:chExt cx="1066800" cy="2763798"/>
            </a:xfrm>
          </p:grpSpPr>
          <p:pic>
            <p:nvPicPr>
              <p:cNvPr id="24" name="Picture 23" descr="scale.jpg"/>
              <p:cNvPicPr>
                <a:picLocks noChangeAspect="1"/>
              </p:cNvPicPr>
              <p:nvPr/>
            </p:nvPicPr>
            <p:blipFill>
              <a:blip r:embed="rId3"/>
              <a:stretch>
                <a:fillRect/>
              </a:stretch>
            </p:blipFill>
            <p:spPr>
              <a:xfrm rot="10800000">
                <a:off x="8445500" y="3820160"/>
                <a:ext cx="241300" cy="2336800"/>
              </a:xfrm>
              <a:prstGeom prst="rect">
                <a:avLst/>
              </a:prstGeom>
            </p:spPr>
          </p:pic>
          <p:sp>
            <p:nvSpPr>
              <p:cNvPr id="25" name="TextBox 24"/>
              <p:cNvSpPr txBox="1"/>
              <p:nvPr/>
            </p:nvSpPr>
            <p:spPr>
              <a:xfrm>
                <a:off x="8001000" y="5943600"/>
                <a:ext cx="444500" cy="276999"/>
              </a:xfrm>
              <a:prstGeom prst="rect">
                <a:avLst/>
              </a:prstGeom>
              <a:noFill/>
            </p:spPr>
            <p:txBody>
              <a:bodyPr wrap="square" rtlCol="0">
                <a:spAutoFit/>
              </a:bodyPr>
              <a:lstStyle/>
              <a:p>
                <a:pPr algn="r"/>
                <a:r>
                  <a:rPr lang="en-US" sz="1200" dirty="0" smtClean="0"/>
                  <a:t>0</a:t>
                </a:r>
                <a:endParaRPr lang="en-US" sz="1200" dirty="0"/>
              </a:p>
            </p:txBody>
          </p:sp>
          <p:sp>
            <p:nvSpPr>
              <p:cNvPr id="26" name="TextBox 25"/>
              <p:cNvSpPr txBox="1"/>
              <p:nvPr/>
            </p:nvSpPr>
            <p:spPr>
              <a:xfrm>
                <a:off x="7848600" y="3761601"/>
                <a:ext cx="596900" cy="276999"/>
              </a:xfrm>
              <a:prstGeom prst="rect">
                <a:avLst/>
              </a:prstGeom>
              <a:noFill/>
            </p:spPr>
            <p:txBody>
              <a:bodyPr wrap="square" rtlCol="0">
                <a:spAutoFit/>
              </a:bodyPr>
              <a:lstStyle/>
              <a:p>
                <a:pPr algn="r"/>
                <a:r>
                  <a:rPr lang="en-US" sz="1200" dirty="0" smtClean="0"/>
                  <a:t>115k</a:t>
                </a:r>
                <a:endParaRPr lang="en-US" sz="1200" dirty="0"/>
              </a:p>
            </p:txBody>
          </p:sp>
          <p:sp>
            <p:nvSpPr>
              <p:cNvPr id="27" name="TextBox 26"/>
              <p:cNvSpPr txBox="1"/>
              <p:nvPr/>
            </p:nvSpPr>
            <p:spPr>
              <a:xfrm>
                <a:off x="7848600" y="4295001"/>
                <a:ext cx="596900" cy="276999"/>
              </a:xfrm>
              <a:prstGeom prst="rect">
                <a:avLst/>
              </a:prstGeom>
              <a:noFill/>
            </p:spPr>
            <p:txBody>
              <a:bodyPr wrap="square" rtlCol="0">
                <a:spAutoFit/>
              </a:bodyPr>
              <a:lstStyle/>
              <a:p>
                <a:pPr algn="r"/>
                <a:r>
                  <a:rPr lang="en-US" sz="1200" dirty="0" smtClean="0"/>
                  <a:t>6.3K</a:t>
                </a:r>
                <a:endParaRPr lang="en-US" sz="1200" dirty="0"/>
              </a:p>
            </p:txBody>
          </p:sp>
          <p:sp>
            <p:nvSpPr>
              <p:cNvPr id="28" name="TextBox 27"/>
              <p:cNvSpPr txBox="1"/>
              <p:nvPr/>
            </p:nvSpPr>
            <p:spPr>
              <a:xfrm>
                <a:off x="7848600" y="4828401"/>
                <a:ext cx="596900" cy="276999"/>
              </a:xfrm>
              <a:prstGeom prst="rect">
                <a:avLst/>
              </a:prstGeom>
              <a:noFill/>
            </p:spPr>
            <p:txBody>
              <a:bodyPr wrap="square" rtlCol="0">
                <a:spAutoFit/>
              </a:bodyPr>
              <a:lstStyle/>
              <a:p>
                <a:pPr algn="r"/>
                <a:r>
                  <a:rPr lang="en-US" sz="1200" dirty="0" smtClean="0"/>
                  <a:t>340</a:t>
                </a:r>
                <a:endParaRPr lang="en-US" sz="1200" dirty="0"/>
              </a:p>
            </p:txBody>
          </p:sp>
          <p:sp>
            <p:nvSpPr>
              <p:cNvPr id="29" name="TextBox 28"/>
              <p:cNvSpPr txBox="1"/>
              <p:nvPr/>
            </p:nvSpPr>
            <p:spPr>
              <a:xfrm>
                <a:off x="7848600" y="5361801"/>
                <a:ext cx="596900" cy="276999"/>
              </a:xfrm>
              <a:prstGeom prst="rect">
                <a:avLst/>
              </a:prstGeom>
              <a:noFill/>
            </p:spPr>
            <p:txBody>
              <a:bodyPr wrap="square" rtlCol="0">
                <a:spAutoFit/>
              </a:bodyPr>
              <a:lstStyle/>
              <a:p>
                <a:pPr algn="r"/>
                <a:r>
                  <a:rPr lang="en-US" sz="1200" dirty="0" smtClean="0"/>
                  <a:t>18</a:t>
                </a:r>
                <a:endParaRPr lang="en-US" sz="1200" dirty="0"/>
              </a:p>
            </p:txBody>
          </p:sp>
          <p:sp>
            <p:nvSpPr>
              <p:cNvPr id="30" name="TextBox 29"/>
              <p:cNvSpPr txBox="1"/>
              <p:nvPr/>
            </p:nvSpPr>
            <p:spPr>
              <a:xfrm>
                <a:off x="8001000" y="3456801"/>
                <a:ext cx="914400" cy="276999"/>
              </a:xfrm>
              <a:prstGeom prst="rect">
                <a:avLst/>
              </a:prstGeom>
              <a:noFill/>
            </p:spPr>
            <p:txBody>
              <a:bodyPr wrap="square" rtlCol="0">
                <a:spAutoFit/>
              </a:bodyPr>
              <a:lstStyle/>
              <a:p>
                <a:pPr algn="ctr"/>
                <a:r>
                  <a:rPr lang="en-US" sz="1200" dirty="0" smtClean="0"/>
                  <a:t>Exp scale</a:t>
                </a:r>
                <a:endParaRPr lang="en-US" sz="1200" dirty="0"/>
              </a:p>
            </p:txBody>
          </p:sp>
        </p:grpSp>
        <p:sp>
          <p:nvSpPr>
            <p:cNvPr id="23" name="TextBox 22"/>
            <p:cNvSpPr txBox="1"/>
            <p:nvPr/>
          </p:nvSpPr>
          <p:spPr>
            <a:xfrm rot="16200000">
              <a:off x="8352710" y="4689901"/>
              <a:ext cx="914400" cy="276999"/>
            </a:xfrm>
            <a:prstGeom prst="rect">
              <a:avLst/>
            </a:prstGeom>
            <a:noFill/>
          </p:spPr>
          <p:txBody>
            <a:bodyPr wrap="square" rtlCol="0">
              <a:spAutoFit/>
            </a:bodyPr>
            <a:lstStyle/>
            <a:p>
              <a:r>
                <a:rPr lang="en-US" sz="1200" dirty="0" smtClean="0"/>
                <a:t>prefixes</a:t>
              </a:r>
              <a:endParaRPr lang="en-US" sz="1200" dirty="0"/>
            </a:p>
          </p:txBody>
        </p:sp>
      </p:grpSp>
      <p:sp>
        <p:nvSpPr>
          <p:cNvPr id="14" name="Slide Number Placeholder 13"/>
          <p:cNvSpPr>
            <a:spLocks noGrp="1"/>
          </p:cNvSpPr>
          <p:nvPr>
            <p:ph type="sldNum" sz="quarter" idx="12"/>
          </p:nvPr>
        </p:nvSpPr>
        <p:spPr/>
        <p:txBody>
          <a:bodyPr/>
          <a:lstStyle/>
          <a:p>
            <a:fld id="{01259269-5698-3740-9C5D-584A5230F805}" type="slidenum">
              <a:rPr lang="en-US" smtClean="0"/>
              <a:pPr/>
              <a:t>14</a:t>
            </a:fld>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Distribution of BGP announced prefixes</a:t>
            </a:r>
            <a:br>
              <a:rPr lang="en-US" dirty="0" smtClean="0"/>
            </a:br>
            <a:r>
              <a:rPr lang="en-US" b="1" dirty="0" smtClean="0"/>
              <a:t>2008</a:t>
            </a:r>
            <a:r>
              <a:rPr lang="en-US" dirty="0" smtClean="0"/>
              <a:t>						</a:t>
            </a:r>
            <a:r>
              <a:rPr lang="en-US" sz="2222" dirty="0" smtClean="0"/>
              <a:t>[6/8]</a:t>
            </a:r>
            <a:endParaRPr lang="en-US" dirty="0"/>
          </a:p>
        </p:txBody>
      </p:sp>
      <p:pic>
        <p:nvPicPr>
          <p:cNvPr id="4" name="Content Placeholder 3" descr="bgp_count_2008.png"/>
          <p:cNvPicPr>
            <a:picLocks noGrp="1" noChangeAspect="1"/>
          </p:cNvPicPr>
          <p:nvPr>
            <p:ph sz="quarter" idx="1"/>
          </p:nvPr>
        </p:nvPicPr>
        <p:blipFill>
          <a:blip r:embed="rId2"/>
          <a:srcRect l="-14129" r="-14129"/>
          <a:stretch>
            <a:fillRect/>
          </a:stretch>
        </p:blipFill>
        <p:spPr/>
      </p:pic>
      <p:grpSp>
        <p:nvGrpSpPr>
          <p:cNvPr id="21" name="Group 20"/>
          <p:cNvGrpSpPr/>
          <p:nvPr/>
        </p:nvGrpSpPr>
        <p:grpSpPr>
          <a:xfrm>
            <a:off x="7848600" y="3456801"/>
            <a:ext cx="1099809" cy="2763798"/>
            <a:chOff x="7848600" y="3456801"/>
            <a:chExt cx="1099809" cy="2763798"/>
          </a:xfrm>
        </p:grpSpPr>
        <p:grpSp>
          <p:nvGrpSpPr>
            <p:cNvPr id="22" name="Group 12"/>
            <p:cNvGrpSpPr/>
            <p:nvPr/>
          </p:nvGrpSpPr>
          <p:grpSpPr>
            <a:xfrm>
              <a:off x="7848600" y="3456801"/>
              <a:ext cx="1066800" cy="2763798"/>
              <a:chOff x="7848600" y="3456801"/>
              <a:chExt cx="1066800" cy="2763798"/>
            </a:xfrm>
          </p:grpSpPr>
          <p:pic>
            <p:nvPicPr>
              <p:cNvPr id="24" name="Picture 23" descr="scale.jpg"/>
              <p:cNvPicPr>
                <a:picLocks noChangeAspect="1"/>
              </p:cNvPicPr>
              <p:nvPr/>
            </p:nvPicPr>
            <p:blipFill>
              <a:blip r:embed="rId3"/>
              <a:stretch>
                <a:fillRect/>
              </a:stretch>
            </p:blipFill>
            <p:spPr>
              <a:xfrm rot="10800000">
                <a:off x="8445500" y="3820160"/>
                <a:ext cx="241300" cy="2336800"/>
              </a:xfrm>
              <a:prstGeom prst="rect">
                <a:avLst/>
              </a:prstGeom>
            </p:spPr>
          </p:pic>
          <p:sp>
            <p:nvSpPr>
              <p:cNvPr id="25" name="TextBox 24"/>
              <p:cNvSpPr txBox="1"/>
              <p:nvPr/>
            </p:nvSpPr>
            <p:spPr>
              <a:xfrm>
                <a:off x="8001000" y="5943600"/>
                <a:ext cx="444500" cy="276999"/>
              </a:xfrm>
              <a:prstGeom prst="rect">
                <a:avLst/>
              </a:prstGeom>
              <a:noFill/>
            </p:spPr>
            <p:txBody>
              <a:bodyPr wrap="square" rtlCol="0">
                <a:spAutoFit/>
              </a:bodyPr>
              <a:lstStyle/>
              <a:p>
                <a:pPr algn="r"/>
                <a:r>
                  <a:rPr lang="en-US" sz="1200" dirty="0" smtClean="0"/>
                  <a:t>0</a:t>
                </a:r>
                <a:endParaRPr lang="en-US" sz="1200" dirty="0"/>
              </a:p>
            </p:txBody>
          </p:sp>
          <p:sp>
            <p:nvSpPr>
              <p:cNvPr id="26" name="TextBox 25"/>
              <p:cNvSpPr txBox="1"/>
              <p:nvPr/>
            </p:nvSpPr>
            <p:spPr>
              <a:xfrm>
                <a:off x="7848600" y="3761601"/>
                <a:ext cx="596900" cy="276999"/>
              </a:xfrm>
              <a:prstGeom prst="rect">
                <a:avLst/>
              </a:prstGeom>
              <a:noFill/>
            </p:spPr>
            <p:txBody>
              <a:bodyPr wrap="square" rtlCol="0">
                <a:spAutoFit/>
              </a:bodyPr>
              <a:lstStyle/>
              <a:p>
                <a:pPr algn="r"/>
                <a:r>
                  <a:rPr lang="en-US" sz="1200" dirty="0" smtClean="0"/>
                  <a:t>115k</a:t>
                </a:r>
                <a:endParaRPr lang="en-US" sz="1200" dirty="0"/>
              </a:p>
            </p:txBody>
          </p:sp>
          <p:sp>
            <p:nvSpPr>
              <p:cNvPr id="27" name="TextBox 26"/>
              <p:cNvSpPr txBox="1"/>
              <p:nvPr/>
            </p:nvSpPr>
            <p:spPr>
              <a:xfrm>
                <a:off x="7848600" y="4295001"/>
                <a:ext cx="596900" cy="276999"/>
              </a:xfrm>
              <a:prstGeom prst="rect">
                <a:avLst/>
              </a:prstGeom>
              <a:noFill/>
            </p:spPr>
            <p:txBody>
              <a:bodyPr wrap="square" rtlCol="0">
                <a:spAutoFit/>
              </a:bodyPr>
              <a:lstStyle/>
              <a:p>
                <a:pPr algn="r"/>
                <a:r>
                  <a:rPr lang="en-US" sz="1200" dirty="0" smtClean="0"/>
                  <a:t>6.3K</a:t>
                </a:r>
                <a:endParaRPr lang="en-US" sz="1200" dirty="0"/>
              </a:p>
            </p:txBody>
          </p:sp>
          <p:sp>
            <p:nvSpPr>
              <p:cNvPr id="28" name="TextBox 27"/>
              <p:cNvSpPr txBox="1"/>
              <p:nvPr/>
            </p:nvSpPr>
            <p:spPr>
              <a:xfrm>
                <a:off x="7848600" y="4828401"/>
                <a:ext cx="596900" cy="276999"/>
              </a:xfrm>
              <a:prstGeom prst="rect">
                <a:avLst/>
              </a:prstGeom>
              <a:noFill/>
            </p:spPr>
            <p:txBody>
              <a:bodyPr wrap="square" rtlCol="0">
                <a:spAutoFit/>
              </a:bodyPr>
              <a:lstStyle/>
              <a:p>
                <a:pPr algn="r"/>
                <a:r>
                  <a:rPr lang="en-US" sz="1200" dirty="0" smtClean="0"/>
                  <a:t>340</a:t>
                </a:r>
                <a:endParaRPr lang="en-US" sz="1200" dirty="0"/>
              </a:p>
            </p:txBody>
          </p:sp>
          <p:sp>
            <p:nvSpPr>
              <p:cNvPr id="29" name="TextBox 28"/>
              <p:cNvSpPr txBox="1"/>
              <p:nvPr/>
            </p:nvSpPr>
            <p:spPr>
              <a:xfrm>
                <a:off x="7848600" y="5361801"/>
                <a:ext cx="596900" cy="276999"/>
              </a:xfrm>
              <a:prstGeom prst="rect">
                <a:avLst/>
              </a:prstGeom>
              <a:noFill/>
            </p:spPr>
            <p:txBody>
              <a:bodyPr wrap="square" rtlCol="0">
                <a:spAutoFit/>
              </a:bodyPr>
              <a:lstStyle/>
              <a:p>
                <a:pPr algn="r"/>
                <a:r>
                  <a:rPr lang="en-US" sz="1200" dirty="0" smtClean="0"/>
                  <a:t>18</a:t>
                </a:r>
                <a:endParaRPr lang="en-US" sz="1200" dirty="0"/>
              </a:p>
            </p:txBody>
          </p:sp>
          <p:sp>
            <p:nvSpPr>
              <p:cNvPr id="30" name="TextBox 29"/>
              <p:cNvSpPr txBox="1"/>
              <p:nvPr/>
            </p:nvSpPr>
            <p:spPr>
              <a:xfrm>
                <a:off x="8001000" y="3456801"/>
                <a:ext cx="914400" cy="276999"/>
              </a:xfrm>
              <a:prstGeom prst="rect">
                <a:avLst/>
              </a:prstGeom>
              <a:noFill/>
            </p:spPr>
            <p:txBody>
              <a:bodyPr wrap="square" rtlCol="0">
                <a:spAutoFit/>
              </a:bodyPr>
              <a:lstStyle/>
              <a:p>
                <a:pPr algn="ctr"/>
                <a:r>
                  <a:rPr lang="en-US" sz="1200" dirty="0" smtClean="0"/>
                  <a:t>Exp scale</a:t>
                </a:r>
                <a:endParaRPr lang="en-US" sz="1200" dirty="0"/>
              </a:p>
            </p:txBody>
          </p:sp>
        </p:grpSp>
        <p:sp>
          <p:nvSpPr>
            <p:cNvPr id="23" name="TextBox 22"/>
            <p:cNvSpPr txBox="1"/>
            <p:nvPr/>
          </p:nvSpPr>
          <p:spPr>
            <a:xfrm rot="16200000">
              <a:off x="8352710" y="4689901"/>
              <a:ext cx="914400" cy="276999"/>
            </a:xfrm>
            <a:prstGeom prst="rect">
              <a:avLst/>
            </a:prstGeom>
            <a:noFill/>
          </p:spPr>
          <p:txBody>
            <a:bodyPr wrap="square" rtlCol="0">
              <a:spAutoFit/>
            </a:bodyPr>
            <a:lstStyle/>
            <a:p>
              <a:r>
                <a:rPr lang="en-US" sz="1200" dirty="0" smtClean="0"/>
                <a:t>prefixes</a:t>
              </a:r>
              <a:endParaRPr lang="en-US" sz="1200" dirty="0"/>
            </a:p>
          </p:txBody>
        </p:sp>
      </p:grpSp>
      <p:sp>
        <p:nvSpPr>
          <p:cNvPr id="14" name="Slide Number Placeholder 13"/>
          <p:cNvSpPr>
            <a:spLocks noGrp="1"/>
          </p:cNvSpPr>
          <p:nvPr>
            <p:ph type="sldNum" sz="quarter" idx="12"/>
          </p:nvPr>
        </p:nvSpPr>
        <p:spPr/>
        <p:txBody>
          <a:bodyPr/>
          <a:lstStyle/>
          <a:p>
            <a:fld id="{01259269-5698-3740-9C5D-584A5230F805}" type="slidenum">
              <a:rPr lang="en-US" smtClean="0"/>
              <a:pPr/>
              <a:t>15</a:t>
            </a:fld>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Distribution of BGP announced prefixes</a:t>
            </a:r>
            <a:br>
              <a:rPr lang="en-US" dirty="0" smtClean="0"/>
            </a:br>
            <a:r>
              <a:rPr lang="en-US" b="1" dirty="0" smtClean="0"/>
              <a:t>2009</a:t>
            </a:r>
            <a:r>
              <a:rPr lang="en-US" dirty="0" smtClean="0"/>
              <a:t>						</a:t>
            </a:r>
            <a:r>
              <a:rPr lang="en-US" sz="2222" dirty="0" smtClean="0"/>
              <a:t>[7/8]</a:t>
            </a:r>
            <a:endParaRPr lang="en-US" dirty="0"/>
          </a:p>
        </p:txBody>
      </p:sp>
      <p:pic>
        <p:nvPicPr>
          <p:cNvPr id="4" name="Content Placeholder 3" descr="bgp_count_2009_1.png"/>
          <p:cNvPicPr>
            <a:picLocks noGrp="1" noChangeAspect="1"/>
          </p:cNvPicPr>
          <p:nvPr>
            <p:ph sz="quarter" idx="1"/>
          </p:nvPr>
        </p:nvPicPr>
        <p:blipFill>
          <a:blip r:embed="rId2"/>
          <a:srcRect l="-14129" r="-14129"/>
          <a:stretch>
            <a:fillRect/>
          </a:stretch>
        </p:blipFill>
        <p:spPr/>
      </p:pic>
      <p:grpSp>
        <p:nvGrpSpPr>
          <p:cNvPr id="21" name="Group 20"/>
          <p:cNvGrpSpPr/>
          <p:nvPr/>
        </p:nvGrpSpPr>
        <p:grpSpPr>
          <a:xfrm>
            <a:off x="7848600" y="3456801"/>
            <a:ext cx="1099809" cy="2763798"/>
            <a:chOff x="7848600" y="3456801"/>
            <a:chExt cx="1099809" cy="2763798"/>
          </a:xfrm>
        </p:grpSpPr>
        <p:grpSp>
          <p:nvGrpSpPr>
            <p:cNvPr id="22" name="Group 12"/>
            <p:cNvGrpSpPr/>
            <p:nvPr/>
          </p:nvGrpSpPr>
          <p:grpSpPr>
            <a:xfrm>
              <a:off x="7848600" y="3456801"/>
              <a:ext cx="1066800" cy="2763798"/>
              <a:chOff x="7848600" y="3456801"/>
              <a:chExt cx="1066800" cy="2763798"/>
            </a:xfrm>
          </p:grpSpPr>
          <p:pic>
            <p:nvPicPr>
              <p:cNvPr id="24" name="Picture 23" descr="scale.jpg"/>
              <p:cNvPicPr>
                <a:picLocks noChangeAspect="1"/>
              </p:cNvPicPr>
              <p:nvPr/>
            </p:nvPicPr>
            <p:blipFill>
              <a:blip r:embed="rId3"/>
              <a:stretch>
                <a:fillRect/>
              </a:stretch>
            </p:blipFill>
            <p:spPr>
              <a:xfrm rot="10800000">
                <a:off x="8445500" y="3820160"/>
                <a:ext cx="241300" cy="2336800"/>
              </a:xfrm>
              <a:prstGeom prst="rect">
                <a:avLst/>
              </a:prstGeom>
            </p:spPr>
          </p:pic>
          <p:sp>
            <p:nvSpPr>
              <p:cNvPr id="25" name="TextBox 24"/>
              <p:cNvSpPr txBox="1"/>
              <p:nvPr/>
            </p:nvSpPr>
            <p:spPr>
              <a:xfrm>
                <a:off x="8001000" y="5943600"/>
                <a:ext cx="444500" cy="276999"/>
              </a:xfrm>
              <a:prstGeom prst="rect">
                <a:avLst/>
              </a:prstGeom>
              <a:noFill/>
            </p:spPr>
            <p:txBody>
              <a:bodyPr wrap="square" rtlCol="0">
                <a:spAutoFit/>
              </a:bodyPr>
              <a:lstStyle/>
              <a:p>
                <a:pPr algn="r"/>
                <a:r>
                  <a:rPr lang="en-US" sz="1200" dirty="0" smtClean="0"/>
                  <a:t>0</a:t>
                </a:r>
                <a:endParaRPr lang="en-US" sz="1200" dirty="0"/>
              </a:p>
            </p:txBody>
          </p:sp>
          <p:sp>
            <p:nvSpPr>
              <p:cNvPr id="26" name="TextBox 25"/>
              <p:cNvSpPr txBox="1"/>
              <p:nvPr/>
            </p:nvSpPr>
            <p:spPr>
              <a:xfrm>
                <a:off x="7848600" y="3761601"/>
                <a:ext cx="596900" cy="276999"/>
              </a:xfrm>
              <a:prstGeom prst="rect">
                <a:avLst/>
              </a:prstGeom>
              <a:noFill/>
            </p:spPr>
            <p:txBody>
              <a:bodyPr wrap="square" rtlCol="0">
                <a:spAutoFit/>
              </a:bodyPr>
              <a:lstStyle/>
              <a:p>
                <a:pPr algn="r"/>
                <a:r>
                  <a:rPr lang="en-US" sz="1200" dirty="0" smtClean="0"/>
                  <a:t>115k</a:t>
                </a:r>
                <a:endParaRPr lang="en-US" sz="1200" dirty="0"/>
              </a:p>
            </p:txBody>
          </p:sp>
          <p:sp>
            <p:nvSpPr>
              <p:cNvPr id="27" name="TextBox 26"/>
              <p:cNvSpPr txBox="1"/>
              <p:nvPr/>
            </p:nvSpPr>
            <p:spPr>
              <a:xfrm>
                <a:off x="7848600" y="4295001"/>
                <a:ext cx="596900" cy="276999"/>
              </a:xfrm>
              <a:prstGeom prst="rect">
                <a:avLst/>
              </a:prstGeom>
              <a:noFill/>
            </p:spPr>
            <p:txBody>
              <a:bodyPr wrap="square" rtlCol="0">
                <a:spAutoFit/>
              </a:bodyPr>
              <a:lstStyle/>
              <a:p>
                <a:pPr algn="r"/>
                <a:r>
                  <a:rPr lang="en-US" sz="1200" dirty="0" smtClean="0"/>
                  <a:t>6.3K</a:t>
                </a:r>
                <a:endParaRPr lang="en-US" sz="1200" dirty="0"/>
              </a:p>
            </p:txBody>
          </p:sp>
          <p:sp>
            <p:nvSpPr>
              <p:cNvPr id="28" name="TextBox 27"/>
              <p:cNvSpPr txBox="1"/>
              <p:nvPr/>
            </p:nvSpPr>
            <p:spPr>
              <a:xfrm>
                <a:off x="7848600" y="4828401"/>
                <a:ext cx="596900" cy="276999"/>
              </a:xfrm>
              <a:prstGeom prst="rect">
                <a:avLst/>
              </a:prstGeom>
              <a:noFill/>
            </p:spPr>
            <p:txBody>
              <a:bodyPr wrap="square" rtlCol="0">
                <a:spAutoFit/>
              </a:bodyPr>
              <a:lstStyle/>
              <a:p>
                <a:pPr algn="r"/>
                <a:r>
                  <a:rPr lang="en-US" sz="1200" dirty="0" smtClean="0"/>
                  <a:t>340</a:t>
                </a:r>
                <a:endParaRPr lang="en-US" sz="1200" dirty="0"/>
              </a:p>
            </p:txBody>
          </p:sp>
          <p:sp>
            <p:nvSpPr>
              <p:cNvPr id="29" name="TextBox 28"/>
              <p:cNvSpPr txBox="1"/>
              <p:nvPr/>
            </p:nvSpPr>
            <p:spPr>
              <a:xfrm>
                <a:off x="7848600" y="5361801"/>
                <a:ext cx="596900" cy="276999"/>
              </a:xfrm>
              <a:prstGeom prst="rect">
                <a:avLst/>
              </a:prstGeom>
              <a:noFill/>
            </p:spPr>
            <p:txBody>
              <a:bodyPr wrap="square" rtlCol="0">
                <a:spAutoFit/>
              </a:bodyPr>
              <a:lstStyle/>
              <a:p>
                <a:pPr algn="r"/>
                <a:r>
                  <a:rPr lang="en-US" sz="1200" dirty="0" smtClean="0"/>
                  <a:t>18</a:t>
                </a:r>
                <a:endParaRPr lang="en-US" sz="1200" dirty="0"/>
              </a:p>
            </p:txBody>
          </p:sp>
          <p:sp>
            <p:nvSpPr>
              <p:cNvPr id="30" name="TextBox 29"/>
              <p:cNvSpPr txBox="1"/>
              <p:nvPr/>
            </p:nvSpPr>
            <p:spPr>
              <a:xfrm>
                <a:off x="8001000" y="3456801"/>
                <a:ext cx="914400" cy="276999"/>
              </a:xfrm>
              <a:prstGeom prst="rect">
                <a:avLst/>
              </a:prstGeom>
              <a:noFill/>
            </p:spPr>
            <p:txBody>
              <a:bodyPr wrap="square" rtlCol="0">
                <a:spAutoFit/>
              </a:bodyPr>
              <a:lstStyle/>
              <a:p>
                <a:pPr algn="ctr"/>
                <a:r>
                  <a:rPr lang="en-US" sz="1200" dirty="0" smtClean="0"/>
                  <a:t>Exp scale</a:t>
                </a:r>
                <a:endParaRPr lang="en-US" sz="1200" dirty="0"/>
              </a:p>
            </p:txBody>
          </p:sp>
        </p:grpSp>
        <p:sp>
          <p:nvSpPr>
            <p:cNvPr id="23" name="TextBox 22"/>
            <p:cNvSpPr txBox="1"/>
            <p:nvPr/>
          </p:nvSpPr>
          <p:spPr>
            <a:xfrm rot="16200000">
              <a:off x="8352710" y="4689901"/>
              <a:ext cx="914400" cy="276999"/>
            </a:xfrm>
            <a:prstGeom prst="rect">
              <a:avLst/>
            </a:prstGeom>
            <a:noFill/>
          </p:spPr>
          <p:txBody>
            <a:bodyPr wrap="square" rtlCol="0">
              <a:spAutoFit/>
            </a:bodyPr>
            <a:lstStyle/>
            <a:p>
              <a:r>
                <a:rPr lang="en-US" sz="1200" dirty="0" smtClean="0"/>
                <a:t>prefixes</a:t>
              </a:r>
              <a:endParaRPr lang="en-US" sz="1200" dirty="0"/>
            </a:p>
          </p:txBody>
        </p:sp>
      </p:grpSp>
      <p:sp>
        <p:nvSpPr>
          <p:cNvPr id="14" name="Slide Number Placeholder 13"/>
          <p:cNvSpPr>
            <a:spLocks noGrp="1"/>
          </p:cNvSpPr>
          <p:nvPr>
            <p:ph type="sldNum" sz="quarter" idx="12"/>
          </p:nvPr>
        </p:nvSpPr>
        <p:spPr/>
        <p:txBody>
          <a:bodyPr/>
          <a:lstStyle/>
          <a:p>
            <a:fld id="{01259269-5698-3740-9C5D-584A5230F805}" type="slidenum">
              <a:rPr lang="en-US" smtClean="0"/>
              <a:pPr/>
              <a:t>16</a:t>
            </a:fld>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Distribution of BGP announced prefixes</a:t>
            </a:r>
            <a:br>
              <a:rPr lang="en-US" dirty="0" smtClean="0"/>
            </a:br>
            <a:r>
              <a:rPr lang="en-US" b="1" dirty="0" smtClean="0"/>
              <a:t>May 2009</a:t>
            </a:r>
            <a:r>
              <a:rPr lang="en-US" dirty="0" smtClean="0"/>
              <a:t>					</a:t>
            </a:r>
            <a:r>
              <a:rPr lang="en-US" sz="2222" dirty="0" smtClean="0"/>
              <a:t>[8/8]</a:t>
            </a:r>
            <a:endParaRPr lang="en-US" dirty="0"/>
          </a:p>
        </p:txBody>
      </p:sp>
      <p:pic>
        <p:nvPicPr>
          <p:cNvPr id="4" name="Content Placeholder 3" descr="bgp_count_2009_2.png"/>
          <p:cNvPicPr>
            <a:picLocks noGrp="1" noChangeAspect="1"/>
          </p:cNvPicPr>
          <p:nvPr>
            <p:ph sz="quarter" idx="1"/>
          </p:nvPr>
        </p:nvPicPr>
        <p:blipFill>
          <a:blip r:embed="rId3"/>
          <a:srcRect l="-14129" r="-14129"/>
          <a:stretch>
            <a:fillRect/>
          </a:stretch>
        </p:blipFill>
        <p:spPr/>
      </p:pic>
      <p:grpSp>
        <p:nvGrpSpPr>
          <p:cNvPr id="13" name="Group 12"/>
          <p:cNvGrpSpPr/>
          <p:nvPr/>
        </p:nvGrpSpPr>
        <p:grpSpPr>
          <a:xfrm>
            <a:off x="7848600" y="3456801"/>
            <a:ext cx="1099809" cy="2763798"/>
            <a:chOff x="7848600" y="3456801"/>
            <a:chExt cx="1099809" cy="2763798"/>
          </a:xfrm>
        </p:grpSpPr>
        <p:grpSp>
          <p:nvGrpSpPr>
            <p:cNvPr id="14" name="Group 12"/>
            <p:cNvGrpSpPr/>
            <p:nvPr/>
          </p:nvGrpSpPr>
          <p:grpSpPr>
            <a:xfrm>
              <a:off x="7848600" y="3456801"/>
              <a:ext cx="1066800" cy="2763798"/>
              <a:chOff x="7848600" y="3456801"/>
              <a:chExt cx="1066800" cy="2763798"/>
            </a:xfrm>
          </p:grpSpPr>
          <p:pic>
            <p:nvPicPr>
              <p:cNvPr id="16" name="Picture 15" descr="scale.jpg"/>
              <p:cNvPicPr>
                <a:picLocks noChangeAspect="1"/>
              </p:cNvPicPr>
              <p:nvPr/>
            </p:nvPicPr>
            <p:blipFill>
              <a:blip r:embed="rId4"/>
              <a:stretch>
                <a:fillRect/>
              </a:stretch>
            </p:blipFill>
            <p:spPr>
              <a:xfrm rot="10800000">
                <a:off x="8445500" y="3820160"/>
                <a:ext cx="241300" cy="2336800"/>
              </a:xfrm>
              <a:prstGeom prst="rect">
                <a:avLst/>
              </a:prstGeom>
            </p:spPr>
          </p:pic>
          <p:sp>
            <p:nvSpPr>
              <p:cNvPr id="17" name="TextBox 16"/>
              <p:cNvSpPr txBox="1"/>
              <p:nvPr/>
            </p:nvSpPr>
            <p:spPr>
              <a:xfrm>
                <a:off x="8001000" y="5943600"/>
                <a:ext cx="444500" cy="276999"/>
              </a:xfrm>
              <a:prstGeom prst="rect">
                <a:avLst/>
              </a:prstGeom>
              <a:noFill/>
            </p:spPr>
            <p:txBody>
              <a:bodyPr wrap="square" rtlCol="0">
                <a:spAutoFit/>
              </a:bodyPr>
              <a:lstStyle/>
              <a:p>
                <a:pPr algn="r"/>
                <a:r>
                  <a:rPr lang="en-US" sz="1200" dirty="0" smtClean="0"/>
                  <a:t>0</a:t>
                </a:r>
                <a:endParaRPr lang="en-US" sz="1200" dirty="0"/>
              </a:p>
            </p:txBody>
          </p:sp>
          <p:sp>
            <p:nvSpPr>
              <p:cNvPr id="18" name="TextBox 17"/>
              <p:cNvSpPr txBox="1"/>
              <p:nvPr/>
            </p:nvSpPr>
            <p:spPr>
              <a:xfrm>
                <a:off x="7848600" y="3761601"/>
                <a:ext cx="596900" cy="276999"/>
              </a:xfrm>
              <a:prstGeom prst="rect">
                <a:avLst/>
              </a:prstGeom>
              <a:noFill/>
            </p:spPr>
            <p:txBody>
              <a:bodyPr wrap="square" rtlCol="0">
                <a:spAutoFit/>
              </a:bodyPr>
              <a:lstStyle/>
              <a:p>
                <a:pPr algn="r"/>
                <a:r>
                  <a:rPr lang="en-US" sz="1200" dirty="0" smtClean="0"/>
                  <a:t>115k</a:t>
                </a:r>
                <a:endParaRPr lang="en-US" sz="1200" dirty="0"/>
              </a:p>
            </p:txBody>
          </p:sp>
          <p:sp>
            <p:nvSpPr>
              <p:cNvPr id="19" name="TextBox 18"/>
              <p:cNvSpPr txBox="1"/>
              <p:nvPr/>
            </p:nvSpPr>
            <p:spPr>
              <a:xfrm>
                <a:off x="7848600" y="4295001"/>
                <a:ext cx="596900" cy="276999"/>
              </a:xfrm>
              <a:prstGeom prst="rect">
                <a:avLst/>
              </a:prstGeom>
              <a:noFill/>
            </p:spPr>
            <p:txBody>
              <a:bodyPr wrap="square" rtlCol="0">
                <a:spAutoFit/>
              </a:bodyPr>
              <a:lstStyle/>
              <a:p>
                <a:pPr algn="r"/>
                <a:r>
                  <a:rPr lang="en-US" sz="1200" dirty="0" smtClean="0"/>
                  <a:t>6.3K</a:t>
                </a:r>
                <a:endParaRPr lang="en-US" sz="1200" dirty="0"/>
              </a:p>
            </p:txBody>
          </p:sp>
          <p:sp>
            <p:nvSpPr>
              <p:cNvPr id="20" name="TextBox 19"/>
              <p:cNvSpPr txBox="1"/>
              <p:nvPr/>
            </p:nvSpPr>
            <p:spPr>
              <a:xfrm>
                <a:off x="7848600" y="4828401"/>
                <a:ext cx="596900" cy="276999"/>
              </a:xfrm>
              <a:prstGeom prst="rect">
                <a:avLst/>
              </a:prstGeom>
              <a:noFill/>
            </p:spPr>
            <p:txBody>
              <a:bodyPr wrap="square" rtlCol="0">
                <a:spAutoFit/>
              </a:bodyPr>
              <a:lstStyle/>
              <a:p>
                <a:pPr algn="r"/>
                <a:r>
                  <a:rPr lang="en-US" sz="1200" dirty="0" smtClean="0"/>
                  <a:t>340</a:t>
                </a:r>
                <a:endParaRPr lang="en-US" sz="1200" dirty="0"/>
              </a:p>
            </p:txBody>
          </p:sp>
          <p:sp>
            <p:nvSpPr>
              <p:cNvPr id="21" name="TextBox 20"/>
              <p:cNvSpPr txBox="1"/>
              <p:nvPr/>
            </p:nvSpPr>
            <p:spPr>
              <a:xfrm>
                <a:off x="7848600" y="5361801"/>
                <a:ext cx="596900" cy="276999"/>
              </a:xfrm>
              <a:prstGeom prst="rect">
                <a:avLst/>
              </a:prstGeom>
              <a:noFill/>
            </p:spPr>
            <p:txBody>
              <a:bodyPr wrap="square" rtlCol="0">
                <a:spAutoFit/>
              </a:bodyPr>
              <a:lstStyle/>
              <a:p>
                <a:pPr algn="r"/>
                <a:r>
                  <a:rPr lang="en-US" sz="1200" dirty="0" smtClean="0"/>
                  <a:t>18</a:t>
                </a:r>
                <a:endParaRPr lang="en-US" sz="1200" dirty="0"/>
              </a:p>
            </p:txBody>
          </p:sp>
          <p:sp>
            <p:nvSpPr>
              <p:cNvPr id="22" name="TextBox 21"/>
              <p:cNvSpPr txBox="1"/>
              <p:nvPr/>
            </p:nvSpPr>
            <p:spPr>
              <a:xfrm>
                <a:off x="8001000" y="3456801"/>
                <a:ext cx="914400" cy="276999"/>
              </a:xfrm>
              <a:prstGeom prst="rect">
                <a:avLst/>
              </a:prstGeom>
              <a:noFill/>
            </p:spPr>
            <p:txBody>
              <a:bodyPr wrap="square" rtlCol="0">
                <a:spAutoFit/>
              </a:bodyPr>
              <a:lstStyle/>
              <a:p>
                <a:pPr algn="ctr"/>
                <a:r>
                  <a:rPr lang="en-US" sz="1200" dirty="0" smtClean="0"/>
                  <a:t>Exp scale</a:t>
                </a:r>
                <a:endParaRPr lang="en-US" sz="1200" dirty="0"/>
              </a:p>
            </p:txBody>
          </p:sp>
        </p:grpSp>
        <p:sp>
          <p:nvSpPr>
            <p:cNvPr id="15" name="TextBox 14"/>
            <p:cNvSpPr txBox="1"/>
            <p:nvPr/>
          </p:nvSpPr>
          <p:spPr>
            <a:xfrm rot="16200000">
              <a:off x="8352710" y="4689901"/>
              <a:ext cx="914400" cy="276999"/>
            </a:xfrm>
            <a:prstGeom prst="rect">
              <a:avLst/>
            </a:prstGeom>
            <a:noFill/>
          </p:spPr>
          <p:txBody>
            <a:bodyPr wrap="square" rtlCol="0">
              <a:spAutoFit/>
            </a:bodyPr>
            <a:lstStyle/>
            <a:p>
              <a:r>
                <a:rPr lang="en-US" sz="1200" dirty="0" smtClean="0"/>
                <a:t>prefixes</a:t>
              </a:r>
              <a:endParaRPr lang="en-US" sz="1200" dirty="0"/>
            </a:p>
          </p:txBody>
        </p:sp>
      </p:grpSp>
      <p:sp>
        <p:nvSpPr>
          <p:cNvPr id="23" name="Slide Number Placeholder 22"/>
          <p:cNvSpPr>
            <a:spLocks noGrp="1"/>
          </p:cNvSpPr>
          <p:nvPr>
            <p:ph type="sldNum" sz="quarter" idx="12"/>
          </p:nvPr>
        </p:nvSpPr>
        <p:spPr/>
        <p:txBody>
          <a:bodyPr/>
          <a:lstStyle/>
          <a:p>
            <a:fld id="{01259269-5698-3740-9C5D-584A5230F805}" type="slidenum">
              <a:rPr lang="en-US" smtClean="0"/>
              <a:pPr/>
              <a:t>17</a:t>
            </a:fld>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Allocated </a:t>
            </a:r>
            <a:r>
              <a:rPr lang="en-US" dirty="0" err="1" smtClean="0"/>
              <a:t>vs</a:t>
            </a:r>
            <a:r>
              <a:rPr lang="en-US" dirty="0" smtClean="0"/>
              <a:t> announced IP space</a:t>
            </a:r>
            <a:endParaRPr lang="en-US" dirty="0"/>
          </a:p>
        </p:txBody>
      </p:sp>
      <p:pic>
        <p:nvPicPr>
          <p:cNvPr id="4" name="Content Placeholder 3" descr="02_bgp_max_vs_ip.pdf"/>
          <p:cNvPicPr>
            <a:picLocks noGrp="1" noChangeAspect="1"/>
          </p:cNvPicPr>
          <p:nvPr>
            <p:ph sz="quarter" idx="1"/>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457200" y="1219200"/>
            <a:ext cx="8229600" cy="4937760"/>
          </a:xfrm>
        </p:spPr>
      </p:pic>
      <p:sp>
        <p:nvSpPr>
          <p:cNvPr id="5" name="TextBox 4"/>
          <p:cNvSpPr txBox="1"/>
          <p:nvPr/>
        </p:nvSpPr>
        <p:spPr>
          <a:xfrm>
            <a:off x="1600200" y="4191000"/>
            <a:ext cx="914400" cy="369332"/>
          </a:xfrm>
          <a:prstGeom prst="rect">
            <a:avLst/>
          </a:prstGeom>
          <a:noFill/>
        </p:spPr>
        <p:txBody>
          <a:bodyPr wrap="square" rtlCol="0">
            <a:spAutoFit/>
          </a:bodyPr>
          <a:lstStyle/>
          <a:p>
            <a:r>
              <a:rPr lang="en-US" dirty="0" smtClean="0"/>
              <a:t>1.7%</a:t>
            </a:r>
            <a:endParaRPr lang="en-US" dirty="0"/>
          </a:p>
        </p:txBody>
      </p:sp>
      <p:sp>
        <p:nvSpPr>
          <p:cNvPr id="6" name="TextBox 5"/>
          <p:cNvSpPr txBox="1"/>
          <p:nvPr/>
        </p:nvSpPr>
        <p:spPr>
          <a:xfrm>
            <a:off x="7848600" y="1764268"/>
            <a:ext cx="838200" cy="369332"/>
          </a:xfrm>
          <a:prstGeom prst="rect">
            <a:avLst/>
          </a:prstGeom>
          <a:noFill/>
        </p:spPr>
        <p:txBody>
          <a:bodyPr wrap="square" rtlCol="0">
            <a:spAutoFit/>
          </a:bodyPr>
          <a:lstStyle/>
          <a:p>
            <a:r>
              <a:rPr lang="en-US" dirty="0" smtClean="0"/>
              <a:t>0.3%</a:t>
            </a:r>
            <a:endParaRPr lang="en-US" dirty="0"/>
          </a:p>
        </p:txBody>
      </p:sp>
      <p:cxnSp>
        <p:nvCxnSpPr>
          <p:cNvPr id="7" name="Straight Connector 6"/>
          <p:cNvCxnSpPr/>
          <p:nvPr/>
        </p:nvCxnSpPr>
        <p:spPr>
          <a:xfrm rot="16200000" flipH="1">
            <a:off x="7658101" y="1943100"/>
            <a:ext cx="228601" cy="2"/>
          </a:xfrm>
          <a:prstGeom prst="line">
            <a:avLst/>
          </a:prstGeom>
          <a:ln>
            <a:headEnd type="triangle" w="lg"/>
            <a:tailEnd type="triangle" w="lg"/>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rot="5400000">
            <a:off x="912813" y="4418807"/>
            <a:ext cx="1371602" cy="1589"/>
          </a:xfrm>
          <a:prstGeom prst="line">
            <a:avLst/>
          </a:prstGeom>
          <a:ln>
            <a:headEnd type="triangle" w="lg"/>
            <a:tailEnd type="triangle" w="lg"/>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990600" y="6156960"/>
            <a:ext cx="7391400" cy="646331"/>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r>
              <a:rPr lang="en-US" dirty="0" smtClean="0"/>
              <a:t>1. BGP table doesn’t cover all allocated IP space</a:t>
            </a:r>
          </a:p>
          <a:p>
            <a:r>
              <a:rPr lang="en-US" dirty="0" smtClean="0"/>
              <a:t>2. There are globally unused </a:t>
            </a:r>
            <a:r>
              <a:rPr lang="en-US" dirty="0" err="1" smtClean="0"/>
              <a:t>IPs</a:t>
            </a:r>
            <a:endParaRPr lang="en-US" b="1" dirty="0"/>
          </a:p>
        </p:txBody>
      </p:sp>
      <p:sp>
        <p:nvSpPr>
          <p:cNvPr id="9" name="Slide Number Placeholder 8"/>
          <p:cNvSpPr>
            <a:spLocks noGrp="1"/>
          </p:cNvSpPr>
          <p:nvPr>
            <p:ph type="sldNum" sz="quarter" idx="12"/>
          </p:nvPr>
        </p:nvSpPr>
        <p:spPr/>
        <p:txBody>
          <a:bodyPr/>
          <a:lstStyle/>
          <a:p>
            <a:fld id="{01259269-5698-3740-9C5D-584A5230F805}" type="slidenum">
              <a:rPr lang="en-US" smtClean="0"/>
              <a:pPr/>
              <a:t>18</a:t>
            </a:fld>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Distribution of announced IP space</a:t>
            </a:r>
            <a:br>
              <a:rPr lang="en-US" dirty="0" smtClean="0"/>
            </a:br>
            <a:r>
              <a:rPr lang="en-US" dirty="0" smtClean="0"/>
              <a:t>in </a:t>
            </a:r>
            <a:r>
              <a:rPr lang="en-US" b="1" dirty="0" smtClean="0"/>
              <a:t>2003</a:t>
            </a:r>
            <a:endParaRPr lang="en-US" b="1" dirty="0"/>
          </a:p>
        </p:txBody>
      </p:sp>
      <p:pic>
        <p:nvPicPr>
          <p:cNvPr id="4" name="Content Placeholder 3" descr="05_bgp_2003-01-01.pdf"/>
          <p:cNvPicPr>
            <a:picLocks noGrp="1" noChangeAspect="1"/>
          </p:cNvPicPr>
          <p:nvPr>
            <p:ph sz="quarter" idx="1"/>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457200" y="1219200"/>
            <a:ext cx="8229600" cy="4937760"/>
          </a:xfrm>
        </p:spPr>
      </p:pic>
      <p:sp>
        <p:nvSpPr>
          <p:cNvPr id="6" name="TextBox 5"/>
          <p:cNvSpPr txBox="1"/>
          <p:nvPr/>
        </p:nvSpPr>
        <p:spPr>
          <a:xfrm>
            <a:off x="1524000" y="5334000"/>
            <a:ext cx="1219200" cy="369332"/>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dirty="0" smtClean="0"/>
              <a:t>America</a:t>
            </a:r>
            <a:endParaRPr lang="en-US" dirty="0"/>
          </a:p>
        </p:txBody>
      </p:sp>
      <p:sp>
        <p:nvSpPr>
          <p:cNvPr id="7" name="TextBox 6"/>
          <p:cNvSpPr txBox="1"/>
          <p:nvPr/>
        </p:nvSpPr>
        <p:spPr>
          <a:xfrm>
            <a:off x="3048000" y="5334000"/>
            <a:ext cx="1219200" cy="369332"/>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dirty="0" smtClean="0"/>
              <a:t>Europe</a:t>
            </a:r>
            <a:endParaRPr lang="en-US" dirty="0"/>
          </a:p>
        </p:txBody>
      </p:sp>
      <p:sp>
        <p:nvSpPr>
          <p:cNvPr id="8" name="TextBox 7"/>
          <p:cNvSpPr txBox="1"/>
          <p:nvPr/>
        </p:nvSpPr>
        <p:spPr>
          <a:xfrm>
            <a:off x="4876800" y="5334000"/>
            <a:ext cx="1219200" cy="369332"/>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dirty="0" smtClean="0"/>
              <a:t>Asia Pacific</a:t>
            </a:r>
            <a:endParaRPr lang="en-US" dirty="0"/>
          </a:p>
        </p:txBody>
      </p:sp>
      <p:sp>
        <p:nvSpPr>
          <p:cNvPr id="9" name="TextBox 8"/>
          <p:cNvSpPr txBox="1"/>
          <p:nvPr/>
        </p:nvSpPr>
        <p:spPr>
          <a:xfrm>
            <a:off x="6858000" y="5334000"/>
            <a:ext cx="1219200" cy="369332"/>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dirty="0" smtClean="0"/>
              <a:t>Africa</a:t>
            </a:r>
            <a:endParaRPr lang="en-US" dirty="0"/>
          </a:p>
        </p:txBody>
      </p:sp>
      <p:sp>
        <p:nvSpPr>
          <p:cNvPr id="10" name="Slide Number Placeholder 9"/>
          <p:cNvSpPr>
            <a:spLocks noGrp="1"/>
          </p:cNvSpPr>
          <p:nvPr>
            <p:ph type="sldNum" sz="quarter" idx="12"/>
          </p:nvPr>
        </p:nvSpPr>
        <p:spPr/>
        <p:txBody>
          <a:bodyPr/>
          <a:lstStyle/>
          <a:p>
            <a:fld id="{01259269-5698-3740-9C5D-584A5230F805}" type="slidenum">
              <a:rPr lang="en-US" smtClean="0"/>
              <a:pPr/>
              <a:t>19</a:t>
            </a:fld>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sz="quarter" idx="1"/>
          </p:nvPr>
        </p:nvSpPr>
        <p:spPr/>
        <p:txBody>
          <a:bodyPr>
            <a:normAutofit/>
          </a:bodyPr>
          <a:lstStyle/>
          <a:p>
            <a:r>
              <a:rPr lang="en-US" dirty="0" smtClean="0"/>
              <a:t>Data sources</a:t>
            </a:r>
          </a:p>
          <a:p>
            <a:r>
              <a:rPr lang="en-US" dirty="0" smtClean="0"/>
              <a:t>Announcements, allocations, IP space usage</a:t>
            </a:r>
          </a:p>
          <a:p>
            <a:r>
              <a:rPr lang="en-US" dirty="0" smtClean="0"/>
              <a:t>Routing table growth factors</a:t>
            </a:r>
          </a:p>
          <a:p>
            <a:pPr lvl="2"/>
            <a:r>
              <a:rPr lang="en-US" dirty="0" smtClean="0"/>
              <a:t>Prefix length</a:t>
            </a:r>
          </a:p>
          <a:p>
            <a:pPr lvl="2"/>
            <a:r>
              <a:rPr lang="en-US" dirty="0" smtClean="0"/>
              <a:t>Longevity of announcements</a:t>
            </a:r>
          </a:p>
          <a:p>
            <a:pPr lvl="2"/>
            <a:r>
              <a:rPr lang="en-US" dirty="0" smtClean="0"/>
              <a:t>Fragmentation</a:t>
            </a:r>
          </a:p>
          <a:p>
            <a:r>
              <a:rPr lang="en-US" dirty="0" smtClean="0"/>
              <a:t>Routing table stability</a:t>
            </a:r>
          </a:p>
          <a:p>
            <a:r>
              <a:rPr lang="en-US" dirty="0" smtClean="0"/>
              <a:t>Conclusion</a:t>
            </a:r>
          </a:p>
          <a:p>
            <a:pPr lvl="1"/>
            <a:endParaRPr lang="en-US" dirty="0"/>
          </a:p>
        </p:txBody>
      </p:sp>
      <p:sp>
        <p:nvSpPr>
          <p:cNvPr id="4" name="Slide Number Placeholder 3"/>
          <p:cNvSpPr>
            <a:spLocks noGrp="1"/>
          </p:cNvSpPr>
          <p:nvPr>
            <p:ph type="sldNum" sz="quarter" idx="12"/>
          </p:nvPr>
        </p:nvSpPr>
        <p:spPr/>
        <p:txBody>
          <a:bodyPr/>
          <a:lstStyle/>
          <a:p>
            <a:fld id="{01259269-5698-3740-9C5D-584A5230F805}" type="slidenum">
              <a:rPr lang="en-US" smtClean="0"/>
              <a:pPr/>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 of announced IP space</a:t>
            </a:r>
            <a:endParaRPr lang="en-US" dirty="0"/>
          </a:p>
        </p:txBody>
      </p:sp>
      <p:pic>
        <p:nvPicPr>
          <p:cNvPr id="4" name="Picture 3" descr="05_bgp_2003-01-01.pdf"/>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0" y="1676400"/>
            <a:ext cx="3048000" cy="1828800"/>
          </a:xfrm>
          <a:prstGeom prst="rect">
            <a:avLst/>
          </a:prstGeom>
        </p:spPr>
      </p:pic>
      <p:pic>
        <p:nvPicPr>
          <p:cNvPr id="5" name="Picture 4" descr="05_bgp_2004-01-01.pdf"/>
          <p:cNvPicPr>
            <a:picLocks noChangeAspect="1"/>
          </p:cNvPicPr>
          <p:nvPr/>
        </p:nvPicPr>
        <mc:AlternateContent>
          <mc:Choice xmlns:ma="http://schemas.microsoft.com/office/mac/drawingml/2008/main" Requires="ma">
            <p:blipFill>
              <a:blip r:embed="rId5"/>
              <a:stretch>
                <a:fillRect/>
              </a:stretch>
            </p:blipFill>
          </mc:Choice>
          <mc:Fallback>
            <p:blipFill>
              <a:blip r:embed="rId6"/>
              <a:stretch>
                <a:fillRect/>
              </a:stretch>
            </p:blipFill>
          </mc:Fallback>
        </mc:AlternateContent>
        <p:spPr>
          <a:xfrm>
            <a:off x="3048000" y="1676400"/>
            <a:ext cx="3048000" cy="1828800"/>
          </a:xfrm>
          <a:prstGeom prst="rect">
            <a:avLst/>
          </a:prstGeom>
        </p:spPr>
      </p:pic>
      <p:pic>
        <p:nvPicPr>
          <p:cNvPr id="6" name="Picture 5" descr="05_bgp_2005-01-01.pdf"/>
          <p:cNvPicPr>
            <a:picLocks noChangeAspect="1"/>
          </p:cNvPicPr>
          <p:nvPr/>
        </p:nvPicPr>
        <mc:AlternateContent>
          <mc:Choice xmlns:ma="http://schemas.microsoft.com/office/mac/drawingml/2008/main" Requires="ma">
            <p:blipFill>
              <a:blip r:embed="rId7"/>
              <a:stretch>
                <a:fillRect/>
              </a:stretch>
            </p:blipFill>
          </mc:Choice>
          <mc:Fallback>
            <p:blipFill>
              <a:blip r:embed="rId8"/>
              <a:stretch>
                <a:fillRect/>
              </a:stretch>
            </p:blipFill>
          </mc:Fallback>
        </mc:AlternateContent>
        <p:spPr>
          <a:xfrm>
            <a:off x="5943600" y="1676400"/>
            <a:ext cx="3048000" cy="1828800"/>
          </a:xfrm>
          <a:prstGeom prst="rect">
            <a:avLst/>
          </a:prstGeom>
        </p:spPr>
      </p:pic>
      <p:pic>
        <p:nvPicPr>
          <p:cNvPr id="7" name="Picture 6" descr="05_bgp_2006-01-01.pdf"/>
          <p:cNvPicPr>
            <a:picLocks noChangeAspect="1"/>
          </p:cNvPicPr>
          <p:nvPr/>
        </p:nvPicPr>
        <mc:AlternateContent>
          <mc:Choice xmlns:ma="http://schemas.microsoft.com/office/mac/drawingml/2008/main" Requires="ma">
            <p:blipFill>
              <a:blip r:embed="rId9"/>
              <a:stretch>
                <a:fillRect/>
              </a:stretch>
            </p:blipFill>
          </mc:Choice>
          <mc:Fallback>
            <p:blipFill>
              <a:blip r:embed="rId10"/>
              <a:stretch>
                <a:fillRect/>
              </a:stretch>
            </p:blipFill>
          </mc:Fallback>
        </mc:AlternateContent>
        <p:spPr>
          <a:xfrm>
            <a:off x="0" y="4191000"/>
            <a:ext cx="3048000" cy="1828800"/>
          </a:xfrm>
          <a:prstGeom prst="rect">
            <a:avLst/>
          </a:prstGeom>
        </p:spPr>
      </p:pic>
      <p:pic>
        <p:nvPicPr>
          <p:cNvPr id="8" name="Picture 7" descr="05_bgp_2007-01-01.pdf"/>
          <p:cNvPicPr>
            <a:picLocks noChangeAspect="1"/>
          </p:cNvPicPr>
          <p:nvPr/>
        </p:nvPicPr>
        <mc:AlternateContent>
          <mc:Choice xmlns:ma="http://schemas.microsoft.com/office/mac/drawingml/2008/main" Requires="ma">
            <p:blipFill>
              <a:blip r:embed="rId11"/>
              <a:stretch>
                <a:fillRect/>
              </a:stretch>
            </p:blipFill>
          </mc:Choice>
          <mc:Fallback>
            <p:blipFill>
              <a:blip r:embed="rId12"/>
              <a:stretch>
                <a:fillRect/>
              </a:stretch>
            </p:blipFill>
          </mc:Fallback>
        </mc:AlternateContent>
        <p:spPr>
          <a:xfrm>
            <a:off x="3048000" y="4191000"/>
            <a:ext cx="3048000" cy="1828800"/>
          </a:xfrm>
          <a:prstGeom prst="rect">
            <a:avLst/>
          </a:prstGeom>
        </p:spPr>
      </p:pic>
      <p:pic>
        <p:nvPicPr>
          <p:cNvPr id="9" name="Picture 8" descr="05_bgp_2009-04-23.pdf"/>
          <p:cNvPicPr>
            <a:picLocks noChangeAspect="1"/>
          </p:cNvPicPr>
          <p:nvPr/>
        </p:nvPicPr>
        <mc:AlternateContent>
          <mc:Choice xmlns:ma="http://schemas.microsoft.com/office/mac/drawingml/2008/main" Requires="ma">
            <p:blipFill>
              <a:blip r:embed="rId13"/>
              <a:stretch>
                <a:fillRect/>
              </a:stretch>
            </p:blipFill>
          </mc:Choice>
          <mc:Fallback>
            <p:blipFill>
              <a:blip r:embed="rId14"/>
              <a:stretch>
                <a:fillRect/>
              </a:stretch>
            </p:blipFill>
          </mc:Fallback>
        </mc:AlternateContent>
        <p:spPr>
          <a:xfrm>
            <a:off x="5943600" y="4191000"/>
            <a:ext cx="3048000" cy="1828800"/>
          </a:xfrm>
          <a:prstGeom prst="rect">
            <a:avLst/>
          </a:prstGeom>
        </p:spPr>
      </p:pic>
      <p:sp>
        <p:nvSpPr>
          <p:cNvPr id="10" name="TextBox 9"/>
          <p:cNvSpPr txBox="1"/>
          <p:nvPr/>
        </p:nvSpPr>
        <p:spPr>
          <a:xfrm>
            <a:off x="990600" y="1371600"/>
            <a:ext cx="1447800" cy="369332"/>
          </a:xfrm>
          <a:prstGeom prst="rect">
            <a:avLst/>
          </a:prstGeom>
          <a:noFill/>
        </p:spPr>
        <p:txBody>
          <a:bodyPr wrap="square" rtlCol="0">
            <a:spAutoFit/>
          </a:bodyPr>
          <a:lstStyle/>
          <a:p>
            <a:pPr algn="ctr"/>
            <a:r>
              <a:rPr lang="en-US" dirty="0" smtClean="0"/>
              <a:t>2003</a:t>
            </a:r>
            <a:endParaRPr lang="en-US" dirty="0"/>
          </a:p>
        </p:txBody>
      </p:sp>
      <p:sp>
        <p:nvSpPr>
          <p:cNvPr id="11" name="TextBox 10"/>
          <p:cNvSpPr txBox="1"/>
          <p:nvPr/>
        </p:nvSpPr>
        <p:spPr>
          <a:xfrm>
            <a:off x="3962400" y="1371600"/>
            <a:ext cx="1447800" cy="369332"/>
          </a:xfrm>
          <a:prstGeom prst="rect">
            <a:avLst/>
          </a:prstGeom>
          <a:noFill/>
        </p:spPr>
        <p:txBody>
          <a:bodyPr wrap="square" rtlCol="0">
            <a:spAutoFit/>
          </a:bodyPr>
          <a:lstStyle/>
          <a:p>
            <a:pPr algn="ctr"/>
            <a:r>
              <a:rPr lang="en-US" dirty="0" smtClean="0"/>
              <a:t>2004</a:t>
            </a:r>
            <a:endParaRPr lang="en-US" dirty="0"/>
          </a:p>
        </p:txBody>
      </p:sp>
      <p:sp>
        <p:nvSpPr>
          <p:cNvPr id="12" name="TextBox 11"/>
          <p:cNvSpPr txBox="1"/>
          <p:nvPr/>
        </p:nvSpPr>
        <p:spPr>
          <a:xfrm>
            <a:off x="7010400" y="1371600"/>
            <a:ext cx="1447800" cy="369332"/>
          </a:xfrm>
          <a:prstGeom prst="rect">
            <a:avLst/>
          </a:prstGeom>
          <a:noFill/>
        </p:spPr>
        <p:txBody>
          <a:bodyPr wrap="square" rtlCol="0">
            <a:spAutoFit/>
          </a:bodyPr>
          <a:lstStyle/>
          <a:p>
            <a:pPr algn="ctr"/>
            <a:r>
              <a:rPr lang="en-US" dirty="0" smtClean="0"/>
              <a:t>2005</a:t>
            </a:r>
            <a:endParaRPr lang="en-US" dirty="0"/>
          </a:p>
        </p:txBody>
      </p:sp>
      <p:sp>
        <p:nvSpPr>
          <p:cNvPr id="13" name="TextBox 12"/>
          <p:cNvSpPr txBox="1"/>
          <p:nvPr/>
        </p:nvSpPr>
        <p:spPr>
          <a:xfrm>
            <a:off x="990600" y="3821668"/>
            <a:ext cx="1447800" cy="369332"/>
          </a:xfrm>
          <a:prstGeom prst="rect">
            <a:avLst/>
          </a:prstGeom>
          <a:noFill/>
        </p:spPr>
        <p:txBody>
          <a:bodyPr wrap="square" rtlCol="0">
            <a:spAutoFit/>
          </a:bodyPr>
          <a:lstStyle/>
          <a:p>
            <a:pPr algn="ctr"/>
            <a:r>
              <a:rPr lang="en-US" dirty="0" smtClean="0"/>
              <a:t>2006</a:t>
            </a:r>
            <a:endParaRPr lang="en-US" dirty="0"/>
          </a:p>
        </p:txBody>
      </p:sp>
      <p:sp>
        <p:nvSpPr>
          <p:cNvPr id="14" name="TextBox 13"/>
          <p:cNvSpPr txBox="1"/>
          <p:nvPr/>
        </p:nvSpPr>
        <p:spPr>
          <a:xfrm>
            <a:off x="3962400" y="3821668"/>
            <a:ext cx="1447800" cy="369332"/>
          </a:xfrm>
          <a:prstGeom prst="rect">
            <a:avLst/>
          </a:prstGeom>
          <a:noFill/>
        </p:spPr>
        <p:txBody>
          <a:bodyPr wrap="square" rtlCol="0">
            <a:spAutoFit/>
          </a:bodyPr>
          <a:lstStyle/>
          <a:p>
            <a:pPr algn="ctr"/>
            <a:r>
              <a:rPr lang="en-US" dirty="0" smtClean="0"/>
              <a:t>2007</a:t>
            </a:r>
            <a:endParaRPr lang="en-US" dirty="0"/>
          </a:p>
        </p:txBody>
      </p:sp>
      <p:sp>
        <p:nvSpPr>
          <p:cNvPr id="15" name="TextBox 14"/>
          <p:cNvSpPr txBox="1"/>
          <p:nvPr/>
        </p:nvSpPr>
        <p:spPr>
          <a:xfrm>
            <a:off x="7010400" y="3821668"/>
            <a:ext cx="1447800" cy="369332"/>
          </a:xfrm>
          <a:prstGeom prst="rect">
            <a:avLst/>
          </a:prstGeom>
          <a:noFill/>
        </p:spPr>
        <p:txBody>
          <a:bodyPr wrap="square" rtlCol="0">
            <a:spAutoFit/>
          </a:bodyPr>
          <a:lstStyle/>
          <a:p>
            <a:pPr algn="ctr"/>
            <a:r>
              <a:rPr lang="en-US" dirty="0" smtClean="0"/>
              <a:t>2009</a:t>
            </a:r>
            <a:endParaRPr lang="en-US" dirty="0"/>
          </a:p>
        </p:txBody>
      </p:sp>
      <p:sp>
        <p:nvSpPr>
          <p:cNvPr id="16" name="TextBox 15"/>
          <p:cNvSpPr txBox="1"/>
          <p:nvPr/>
        </p:nvSpPr>
        <p:spPr>
          <a:xfrm>
            <a:off x="990600" y="6336268"/>
            <a:ext cx="8001000"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US" dirty="0" smtClean="0"/>
              <a:t>General trend - growth of used IP space globally</a:t>
            </a:r>
            <a:endParaRPr lang="en-US" dirty="0"/>
          </a:p>
        </p:txBody>
      </p:sp>
      <p:sp>
        <p:nvSpPr>
          <p:cNvPr id="17" name="Slide Number Placeholder 16"/>
          <p:cNvSpPr>
            <a:spLocks noGrp="1"/>
          </p:cNvSpPr>
          <p:nvPr>
            <p:ph type="sldNum" sz="quarter" idx="12"/>
          </p:nvPr>
        </p:nvSpPr>
        <p:spPr/>
        <p:txBody>
          <a:bodyPr/>
          <a:lstStyle/>
          <a:p>
            <a:fld id="{01259269-5698-3740-9C5D-584A5230F805}" type="slidenum">
              <a:rPr lang="en-US" smtClean="0"/>
              <a:pPr/>
              <a:t>20</a:t>
            </a:fld>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Distribution of announced IP space</a:t>
            </a:r>
            <a:br>
              <a:rPr lang="en-US" dirty="0" smtClean="0"/>
            </a:br>
            <a:r>
              <a:rPr lang="en-US" b="1" dirty="0" smtClean="0"/>
              <a:t>2003</a:t>
            </a:r>
            <a:r>
              <a:rPr lang="en-US" dirty="0" smtClean="0"/>
              <a:t>						</a:t>
            </a:r>
            <a:r>
              <a:rPr lang="en-US" sz="2222" dirty="0" smtClean="0"/>
              <a:t>[1/8]</a:t>
            </a:r>
            <a:endParaRPr lang="en-US" sz="2222" dirty="0"/>
          </a:p>
        </p:txBody>
      </p:sp>
      <p:pic>
        <p:nvPicPr>
          <p:cNvPr id="4" name="Content Placeholder 3" descr="bgp_count_2003.png"/>
          <p:cNvPicPr>
            <a:picLocks noGrp="1" noChangeAspect="1"/>
          </p:cNvPicPr>
          <p:nvPr>
            <p:ph sz="quarter" idx="1"/>
          </p:nvPr>
        </p:nvPicPr>
        <p:blipFill>
          <a:blip r:embed="rId3"/>
          <a:stretch>
            <a:fillRect/>
          </a:stretch>
        </p:blipFill>
        <p:spPr>
          <a:xfrm>
            <a:off x="1363358" y="1219200"/>
            <a:ext cx="6417284" cy="4937760"/>
          </a:xfrm>
        </p:spPr>
      </p:pic>
      <p:grpSp>
        <p:nvGrpSpPr>
          <p:cNvPr id="13" name="Group 12"/>
          <p:cNvGrpSpPr/>
          <p:nvPr/>
        </p:nvGrpSpPr>
        <p:grpSpPr>
          <a:xfrm>
            <a:off x="7696200" y="3456801"/>
            <a:ext cx="1252213" cy="2763798"/>
            <a:chOff x="7696200" y="3456801"/>
            <a:chExt cx="1252213" cy="2763798"/>
          </a:xfrm>
        </p:grpSpPr>
        <p:grpSp>
          <p:nvGrpSpPr>
            <p:cNvPr id="3" name="Group 12"/>
            <p:cNvGrpSpPr/>
            <p:nvPr/>
          </p:nvGrpSpPr>
          <p:grpSpPr>
            <a:xfrm>
              <a:off x="7696200" y="3456801"/>
              <a:ext cx="1219200" cy="2763798"/>
              <a:chOff x="7696200" y="3456801"/>
              <a:chExt cx="1219200" cy="2763798"/>
            </a:xfrm>
          </p:grpSpPr>
          <p:pic>
            <p:nvPicPr>
              <p:cNvPr id="14" name="Picture 13" descr="scale.jpg"/>
              <p:cNvPicPr>
                <a:picLocks noChangeAspect="1"/>
              </p:cNvPicPr>
              <p:nvPr/>
            </p:nvPicPr>
            <p:blipFill>
              <a:blip r:embed="rId4"/>
              <a:stretch>
                <a:fillRect/>
              </a:stretch>
            </p:blipFill>
            <p:spPr>
              <a:xfrm rot="10800000">
                <a:off x="8445500" y="3820160"/>
                <a:ext cx="241300" cy="2336800"/>
              </a:xfrm>
              <a:prstGeom prst="rect">
                <a:avLst/>
              </a:prstGeom>
            </p:spPr>
          </p:pic>
          <p:sp>
            <p:nvSpPr>
              <p:cNvPr id="15" name="TextBox 14"/>
              <p:cNvSpPr txBox="1"/>
              <p:nvPr/>
            </p:nvSpPr>
            <p:spPr>
              <a:xfrm>
                <a:off x="8001000" y="5943600"/>
                <a:ext cx="444500" cy="276999"/>
              </a:xfrm>
              <a:prstGeom prst="rect">
                <a:avLst/>
              </a:prstGeom>
              <a:noFill/>
            </p:spPr>
            <p:txBody>
              <a:bodyPr wrap="square" rtlCol="0">
                <a:spAutoFit/>
              </a:bodyPr>
              <a:lstStyle/>
              <a:p>
                <a:pPr algn="r"/>
                <a:r>
                  <a:rPr lang="en-US" sz="1200" dirty="0" smtClean="0"/>
                  <a:t>0</a:t>
                </a:r>
                <a:endParaRPr lang="en-US" sz="1200" dirty="0"/>
              </a:p>
            </p:txBody>
          </p:sp>
          <p:sp>
            <p:nvSpPr>
              <p:cNvPr id="16" name="TextBox 15"/>
              <p:cNvSpPr txBox="1"/>
              <p:nvPr/>
            </p:nvSpPr>
            <p:spPr>
              <a:xfrm>
                <a:off x="7696200" y="3761601"/>
                <a:ext cx="749300" cy="276999"/>
              </a:xfrm>
              <a:prstGeom prst="rect">
                <a:avLst/>
              </a:prstGeom>
              <a:noFill/>
            </p:spPr>
            <p:txBody>
              <a:bodyPr wrap="square" rtlCol="0">
                <a:spAutoFit/>
              </a:bodyPr>
              <a:lstStyle/>
              <a:p>
                <a:pPr algn="r"/>
                <a:r>
                  <a:rPr lang="en-US" sz="1200" dirty="0" smtClean="0"/>
                  <a:t>1.17b</a:t>
                </a:r>
                <a:endParaRPr lang="en-US" sz="1200" dirty="0"/>
              </a:p>
            </p:txBody>
          </p:sp>
          <p:sp>
            <p:nvSpPr>
              <p:cNvPr id="17" name="TextBox 16"/>
              <p:cNvSpPr txBox="1"/>
              <p:nvPr/>
            </p:nvSpPr>
            <p:spPr>
              <a:xfrm>
                <a:off x="7848600" y="4295001"/>
                <a:ext cx="596900" cy="276999"/>
              </a:xfrm>
              <a:prstGeom prst="rect">
                <a:avLst/>
              </a:prstGeom>
              <a:noFill/>
            </p:spPr>
            <p:txBody>
              <a:bodyPr wrap="square" rtlCol="0">
                <a:spAutoFit/>
              </a:bodyPr>
              <a:lstStyle/>
              <a:p>
                <a:pPr algn="r"/>
                <a:r>
                  <a:rPr lang="en-US" sz="1200" dirty="0" smtClean="0"/>
                  <a:t>6m</a:t>
                </a:r>
                <a:endParaRPr lang="en-US" sz="1200" dirty="0"/>
              </a:p>
            </p:txBody>
          </p:sp>
          <p:sp>
            <p:nvSpPr>
              <p:cNvPr id="18" name="TextBox 17"/>
              <p:cNvSpPr txBox="1"/>
              <p:nvPr/>
            </p:nvSpPr>
            <p:spPr>
              <a:xfrm>
                <a:off x="7848600" y="4828401"/>
                <a:ext cx="596900" cy="276999"/>
              </a:xfrm>
              <a:prstGeom prst="rect">
                <a:avLst/>
              </a:prstGeom>
              <a:noFill/>
            </p:spPr>
            <p:txBody>
              <a:bodyPr wrap="square" rtlCol="0">
                <a:spAutoFit/>
              </a:bodyPr>
              <a:lstStyle/>
              <a:p>
                <a:pPr algn="r"/>
                <a:r>
                  <a:rPr lang="en-US" sz="1200" dirty="0" smtClean="0"/>
                  <a:t>10k</a:t>
                </a:r>
                <a:endParaRPr lang="en-US" sz="1200" dirty="0"/>
              </a:p>
            </p:txBody>
          </p:sp>
          <p:sp>
            <p:nvSpPr>
              <p:cNvPr id="19" name="TextBox 18"/>
              <p:cNvSpPr txBox="1"/>
              <p:nvPr/>
            </p:nvSpPr>
            <p:spPr>
              <a:xfrm>
                <a:off x="7848600" y="5361801"/>
                <a:ext cx="596900" cy="276999"/>
              </a:xfrm>
              <a:prstGeom prst="rect">
                <a:avLst/>
              </a:prstGeom>
              <a:noFill/>
            </p:spPr>
            <p:txBody>
              <a:bodyPr wrap="square" rtlCol="0">
                <a:spAutoFit/>
              </a:bodyPr>
              <a:lstStyle/>
              <a:p>
                <a:pPr algn="r"/>
                <a:r>
                  <a:rPr lang="en-US" sz="1200" dirty="0" smtClean="0"/>
                  <a:t>184</a:t>
                </a:r>
                <a:endParaRPr lang="en-US" sz="1200" dirty="0"/>
              </a:p>
            </p:txBody>
          </p:sp>
          <p:sp>
            <p:nvSpPr>
              <p:cNvPr id="20" name="TextBox 19"/>
              <p:cNvSpPr txBox="1"/>
              <p:nvPr/>
            </p:nvSpPr>
            <p:spPr>
              <a:xfrm>
                <a:off x="8001000" y="3456801"/>
                <a:ext cx="914400" cy="276999"/>
              </a:xfrm>
              <a:prstGeom prst="rect">
                <a:avLst/>
              </a:prstGeom>
              <a:noFill/>
            </p:spPr>
            <p:txBody>
              <a:bodyPr wrap="square" rtlCol="0">
                <a:spAutoFit/>
              </a:bodyPr>
              <a:lstStyle/>
              <a:p>
                <a:pPr algn="ctr"/>
                <a:r>
                  <a:rPr lang="en-US" sz="1200" dirty="0" smtClean="0"/>
                  <a:t>Exp scale</a:t>
                </a:r>
                <a:endParaRPr lang="en-US" sz="1200" dirty="0"/>
              </a:p>
            </p:txBody>
          </p:sp>
        </p:grpSp>
        <p:sp>
          <p:nvSpPr>
            <p:cNvPr id="12" name="TextBox 11"/>
            <p:cNvSpPr txBox="1"/>
            <p:nvPr/>
          </p:nvSpPr>
          <p:spPr>
            <a:xfrm rot="16200000">
              <a:off x="8009813" y="4624000"/>
              <a:ext cx="1600199" cy="277001"/>
            </a:xfrm>
            <a:prstGeom prst="rect">
              <a:avLst/>
            </a:prstGeom>
            <a:noFill/>
          </p:spPr>
          <p:txBody>
            <a:bodyPr wrap="square" rtlCol="0">
              <a:spAutoFit/>
            </a:bodyPr>
            <a:lstStyle/>
            <a:p>
              <a:r>
                <a:rPr lang="en-US" sz="1200" dirty="0" smtClean="0"/>
                <a:t># of addresses</a:t>
              </a:r>
              <a:endParaRPr lang="en-US" sz="1200" dirty="0"/>
            </a:p>
          </p:txBody>
        </p:sp>
      </p:grpSp>
      <p:sp>
        <p:nvSpPr>
          <p:cNvPr id="21" name="Slide Number Placeholder 20"/>
          <p:cNvSpPr>
            <a:spLocks noGrp="1"/>
          </p:cNvSpPr>
          <p:nvPr>
            <p:ph type="sldNum" sz="quarter" idx="12"/>
          </p:nvPr>
        </p:nvSpPr>
        <p:spPr/>
        <p:txBody>
          <a:bodyPr/>
          <a:lstStyle/>
          <a:p>
            <a:fld id="{01259269-5698-3740-9C5D-584A5230F805}" type="slidenum">
              <a:rPr lang="en-US" smtClean="0"/>
              <a:pPr/>
              <a:t>21</a:t>
            </a:fld>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Distribution of announced IP space</a:t>
            </a:r>
            <a:br>
              <a:rPr lang="en-US" dirty="0" smtClean="0"/>
            </a:br>
            <a:r>
              <a:rPr lang="en-US" b="1" dirty="0" smtClean="0"/>
              <a:t>2004</a:t>
            </a:r>
            <a:r>
              <a:rPr lang="en-US" dirty="0" smtClean="0"/>
              <a:t>						</a:t>
            </a:r>
            <a:r>
              <a:rPr lang="en-US" sz="2222" dirty="0" smtClean="0"/>
              <a:t>[2/8]</a:t>
            </a:r>
            <a:endParaRPr lang="en-US" sz="2222" dirty="0"/>
          </a:p>
        </p:txBody>
      </p:sp>
      <p:pic>
        <p:nvPicPr>
          <p:cNvPr id="4" name="Content Placeholder 3" descr="bgp_count_2003.png"/>
          <p:cNvPicPr>
            <a:picLocks noGrp="1" noChangeAspect="1"/>
          </p:cNvPicPr>
          <p:nvPr>
            <p:ph sz="quarter" idx="1"/>
          </p:nvPr>
        </p:nvPicPr>
        <p:blipFill>
          <a:blip r:embed="rId2"/>
          <a:stretch>
            <a:fillRect/>
          </a:stretch>
        </p:blipFill>
        <p:spPr>
          <a:xfrm>
            <a:off x="1363358" y="1219200"/>
            <a:ext cx="6417284" cy="4937759"/>
          </a:xfrm>
        </p:spPr>
      </p:pic>
      <p:grpSp>
        <p:nvGrpSpPr>
          <p:cNvPr id="12" name="Group 11"/>
          <p:cNvGrpSpPr/>
          <p:nvPr/>
        </p:nvGrpSpPr>
        <p:grpSpPr>
          <a:xfrm>
            <a:off x="7696200" y="3456801"/>
            <a:ext cx="1252213" cy="2763798"/>
            <a:chOff x="7696200" y="3456801"/>
            <a:chExt cx="1252213" cy="2763798"/>
          </a:xfrm>
        </p:grpSpPr>
        <p:grpSp>
          <p:nvGrpSpPr>
            <p:cNvPr id="13" name="Group 12"/>
            <p:cNvGrpSpPr/>
            <p:nvPr/>
          </p:nvGrpSpPr>
          <p:grpSpPr>
            <a:xfrm>
              <a:off x="7696200" y="3456801"/>
              <a:ext cx="1219200" cy="2763798"/>
              <a:chOff x="7696200" y="3456801"/>
              <a:chExt cx="1219200" cy="2763798"/>
            </a:xfrm>
          </p:grpSpPr>
          <p:pic>
            <p:nvPicPr>
              <p:cNvPr id="22" name="Picture 21" descr="scale.jpg"/>
              <p:cNvPicPr>
                <a:picLocks noChangeAspect="1"/>
              </p:cNvPicPr>
              <p:nvPr/>
            </p:nvPicPr>
            <p:blipFill>
              <a:blip r:embed="rId3"/>
              <a:stretch>
                <a:fillRect/>
              </a:stretch>
            </p:blipFill>
            <p:spPr>
              <a:xfrm rot="10800000">
                <a:off x="8445500" y="3820160"/>
                <a:ext cx="241300" cy="2336800"/>
              </a:xfrm>
              <a:prstGeom prst="rect">
                <a:avLst/>
              </a:prstGeom>
            </p:spPr>
          </p:pic>
          <p:sp>
            <p:nvSpPr>
              <p:cNvPr id="23" name="TextBox 22"/>
              <p:cNvSpPr txBox="1"/>
              <p:nvPr/>
            </p:nvSpPr>
            <p:spPr>
              <a:xfrm>
                <a:off x="8001000" y="5943600"/>
                <a:ext cx="444500" cy="276999"/>
              </a:xfrm>
              <a:prstGeom prst="rect">
                <a:avLst/>
              </a:prstGeom>
              <a:noFill/>
            </p:spPr>
            <p:txBody>
              <a:bodyPr wrap="square" rtlCol="0">
                <a:spAutoFit/>
              </a:bodyPr>
              <a:lstStyle/>
              <a:p>
                <a:pPr algn="r"/>
                <a:r>
                  <a:rPr lang="en-US" sz="1200" dirty="0" smtClean="0"/>
                  <a:t>0</a:t>
                </a:r>
                <a:endParaRPr lang="en-US" sz="1200" dirty="0"/>
              </a:p>
            </p:txBody>
          </p:sp>
          <p:sp>
            <p:nvSpPr>
              <p:cNvPr id="24" name="TextBox 23"/>
              <p:cNvSpPr txBox="1"/>
              <p:nvPr/>
            </p:nvSpPr>
            <p:spPr>
              <a:xfrm>
                <a:off x="7696200" y="3761601"/>
                <a:ext cx="749300" cy="276999"/>
              </a:xfrm>
              <a:prstGeom prst="rect">
                <a:avLst/>
              </a:prstGeom>
              <a:noFill/>
            </p:spPr>
            <p:txBody>
              <a:bodyPr wrap="square" rtlCol="0">
                <a:spAutoFit/>
              </a:bodyPr>
              <a:lstStyle/>
              <a:p>
                <a:pPr algn="r"/>
                <a:r>
                  <a:rPr lang="en-US" sz="1200" dirty="0" smtClean="0"/>
                  <a:t>1.17b</a:t>
                </a:r>
                <a:endParaRPr lang="en-US" sz="1200" dirty="0"/>
              </a:p>
            </p:txBody>
          </p:sp>
          <p:sp>
            <p:nvSpPr>
              <p:cNvPr id="25" name="TextBox 24"/>
              <p:cNvSpPr txBox="1"/>
              <p:nvPr/>
            </p:nvSpPr>
            <p:spPr>
              <a:xfrm>
                <a:off x="7848600" y="4295001"/>
                <a:ext cx="596900" cy="276999"/>
              </a:xfrm>
              <a:prstGeom prst="rect">
                <a:avLst/>
              </a:prstGeom>
              <a:noFill/>
            </p:spPr>
            <p:txBody>
              <a:bodyPr wrap="square" rtlCol="0">
                <a:spAutoFit/>
              </a:bodyPr>
              <a:lstStyle/>
              <a:p>
                <a:pPr algn="r"/>
                <a:r>
                  <a:rPr lang="en-US" sz="1200" dirty="0" smtClean="0"/>
                  <a:t>6m</a:t>
                </a:r>
                <a:endParaRPr lang="en-US" sz="1200" dirty="0"/>
              </a:p>
            </p:txBody>
          </p:sp>
          <p:sp>
            <p:nvSpPr>
              <p:cNvPr id="26" name="TextBox 25"/>
              <p:cNvSpPr txBox="1"/>
              <p:nvPr/>
            </p:nvSpPr>
            <p:spPr>
              <a:xfrm>
                <a:off x="7848600" y="4828401"/>
                <a:ext cx="596900" cy="276999"/>
              </a:xfrm>
              <a:prstGeom prst="rect">
                <a:avLst/>
              </a:prstGeom>
              <a:noFill/>
            </p:spPr>
            <p:txBody>
              <a:bodyPr wrap="square" rtlCol="0">
                <a:spAutoFit/>
              </a:bodyPr>
              <a:lstStyle/>
              <a:p>
                <a:pPr algn="r"/>
                <a:r>
                  <a:rPr lang="en-US" sz="1200" dirty="0" smtClean="0"/>
                  <a:t>10k</a:t>
                </a:r>
                <a:endParaRPr lang="en-US" sz="1200" dirty="0"/>
              </a:p>
            </p:txBody>
          </p:sp>
          <p:sp>
            <p:nvSpPr>
              <p:cNvPr id="27" name="TextBox 26"/>
              <p:cNvSpPr txBox="1"/>
              <p:nvPr/>
            </p:nvSpPr>
            <p:spPr>
              <a:xfrm>
                <a:off x="7848600" y="5361801"/>
                <a:ext cx="596900" cy="276999"/>
              </a:xfrm>
              <a:prstGeom prst="rect">
                <a:avLst/>
              </a:prstGeom>
              <a:noFill/>
            </p:spPr>
            <p:txBody>
              <a:bodyPr wrap="square" rtlCol="0">
                <a:spAutoFit/>
              </a:bodyPr>
              <a:lstStyle/>
              <a:p>
                <a:pPr algn="r"/>
                <a:r>
                  <a:rPr lang="en-US" sz="1200" dirty="0" smtClean="0"/>
                  <a:t>184</a:t>
                </a:r>
                <a:endParaRPr lang="en-US" sz="1200" dirty="0"/>
              </a:p>
            </p:txBody>
          </p:sp>
          <p:sp>
            <p:nvSpPr>
              <p:cNvPr id="28" name="TextBox 27"/>
              <p:cNvSpPr txBox="1"/>
              <p:nvPr/>
            </p:nvSpPr>
            <p:spPr>
              <a:xfrm>
                <a:off x="8001000" y="3456801"/>
                <a:ext cx="914400" cy="276999"/>
              </a:xfrm>
              <a:prstGeom prst="rect">
                <a:avLst/>
              </a:prstGeom>
              <a:noFill/>
            </p:spPr>
            <p:txBody>
              <a:bodyPr wrap="square" rtlCol="0">
                <a:spAutoFit/>
              </a:bodyPr>
              <a:lstStyle/>
              <a:p>
                <a:pPr algn="ctr"/>
                <a:r>
                  <a:rPr lang="en-US" sz="1200" dirty="0" smtClean="0"/>
                  <a:t>Exp scale</a:t>
                </a:r>
                <a:endParaRPr lang="en-US" sz="1200" dirty="0"/>
              </a:p>
            </p:txBody>
          </p:sp>
        </p:grpSp>
        <p:sp>
          <p:nvSpPr>
            <p:cNvPr id="21" name="TextBox 20"/>
            <p:cNvSpPr txBox="1"/>
            <p:nvPr/>
          </p:nvSpPr>
          <p:spPr>
            <a:xfrm rot="16200000">
              <a:off x="8009813" y="4624000"/>
              <a:ext cx="1600199" cy="277001"/>
            </a:xfrm>
            <a:prstGeom prst="rect">
              <a:avLst/>
            </a:prstGeom>
            <a:noFill/>
          </p:spPr>
          <p:txBody>
            <a:bodyPr wrap="square" rtlCol="0">
              <a:spAutoFit/>
            </a:bodyPr>
            <a:lstStyle/>
            <a:p>
              <a:r>
                <a:rPr lang="en-US" sz="1200" dirty="0" smtClean="0"/>
                <a:t># of addresses</a:t>
              </a:r>
              <a:endParaRPr lang="en-US" sz="1200" dirty="0"/>
            </a:p>
          </p:txBody>
        </p:sp>
      </p:grpSp>
      <p:sp>
        <p:nvSpPr>
          <p:cNvPr id="14" name="Slide Number Placeholder 13"/>
          <p:cNvSpPr>
            <a:spLocks noGrp="1"/>
          </p:cNvSpPr>
          <p:nvPr>
            <p:ph type="sldNum" sz="quarter" idx="12"/>
          </p:nvPr>
        </p:nvSpPr>
        <p:spPr/>
        <p:txBody>
          <a:bodyPr/>
          <a:lstStyle/>
          <a:p>
            <a:fld id="{01259269-5698-3740-9C5D-584A5230F805}" type="slidenum">
              <a:rPr lang="en-US" smtClean="0"/>
              <a:pPr/>
              <a:t>22</a:t>
            </a:fld>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Distribution of announced IP space</a:t>
            </a:r>
            <a:br>
              <a:rPr lang="en-US" dirty="0" smtClean="0"/>
            </a:br>
            <a:r>
              <a:rPr lang="en-US" b="1" dirty="0" smtClean="0"/>
              <a:t>2005</a:t>
            </a:r>
            <a:r>
              <a:rPr lang="en-US" dirty="0" smtClean="0"/>
              <a:t>						</a:t>
            </a:r>
            <a:r>
              <a:rPr lang="en-US" sz="2222" dirty="0" smtClean="0"/>
              <a:t>[3/8]</a:t>
            </a:r>
            <a:endParaRPr lang="en-US" sz="2222" dirty="0"/>
          </a:p>
        </p:txBody>
      </p:sp>
      <p:pic>
        <p:nvPicPr>
          <p:cNvPr id="4" name="Content Placeholder 3" descr="bgp_count_2003.png"/>
          <p:cNvPicPr>
            <a:picLocks noGrp="1" noChangeAspect="1"/>
          </p:cNvPicPr>
          <p:nvPr>
            <p:ph sz="quarter" idx="1"/>
          </p:nvPr>
        </p:nvPicPr>
        <p:blipFill>
          <a:blip r:embed="rId2"/>
          <a:stretch>
            <a:fillRect/>
          </a:stretch>
        </p:blipFill>
        <p:spPr>
          <a:xfrm>
            <a:off x="1363358" y="1219200"/>
            <a:ext cx="6417284" cy="4937759"/>
          </a:xfrm>
        </p:spPr>
      </p:pic>
      <p:grpSp>
        <p:nvGrpSpPr>
          <p:cNvPr id="12" name="Group 11"/>
          <p:cNvGrpSpPr/>
          <p:nvPr/>
        </p:nvGrpSpPr>
        <p:grpSpPr>
          <a:xfrm>
            <a:off x="7696200" y="3456801"/>
            <a:ext cx="1252213" cy="2763798"/>
            <a:chOff x="7696200" y="3456801"/>
            <a:chExt cx="1252213" cy="2763798"/>
          </a:xfrm>
        </p:grpSpPr>
        <p:grpSp>
          <p:nvGrpSpPr>
            <p:cNvPr id="13" name="Group 12"/>
            <p:cNvGrpSpPr/>
            <p:nvPr/>
          </p:nvGrpSpPr>
          <p:grpSpPr>
            <a:xfrm>
              <a:off x="7696200" y="3456801"/>
              <a:ext cx="1219200" cy="2763798"/>
              <a:chOff x="7696200" y="3456801"/>
              <a:chExt cx="1219200" cy="2763798"/>
            </a:xfrm>
          </p:grpSpPr>
          <p:pic>
            <p:nvPicPr>
              <p:cNvPr id="22" name="Picture 21" descr="scale.jpg"/>
              <p:cNvPicPr>
                <a:picLocks noChangeAspect="1"/>
              </p:cNvPicPr>
              <p:nvPr/>
            </p:nvPicPr>
            <p:blipFill>
              <a:blip r:embed="rId3"/>
              <a:stretch>
                <a:fillRect/>
              </a:stretch>
            </p:blipFill>
            <p:spPr>
              <a:xfrm rot="10800000">
                <a:off x="8445500" y="3820160"/>
                <a:ext cx="241300" cy="2336800"/>
              </a:xfrm>
              <a:prstGeom prst="rect">
                <a:avLst/>
              </a:prstGeom>
            </p:spPr>
          </p:pic>
          <p:sp>
            <p:nvSpPr>
              <p:cNvPr id="23" name="TextBox 22"/>
              <p:cNvSpPr txBox="1"/>
              <p:nvPr/>
            </p:nvSpPr>
            <p:spPr>
              <a:xfrm>
                <a:off x="8001000" y="5943600"/>
                <a:ext cx="444500" cy="276999"/>
              </a:xfrm>
              <a:prstGeom prst="rect">
                <a:avLst/>
              </a:prstGeom>
              <a:noFill/>
            </p:spPr>
            <p:txBody>
              <a:bodyPr wrap="square" rtlCol="0">
                <a:spAutoFit/>
              </a:bodyPr>
              <a:lstStyle/>
              <a:p>
                <a:pPr algn="r"/>
                <a:r>
                  <a:rPr lang="en-US" sz="1200" dirty="0" smtClean="0"/>
                  <a:t>0</a:t>
                </a:r>
                <a:endParaRPr lang="en-US" sz="1200" dirty="0"/>
              </a:p>
            </p:txBody>
          </p:sp>
          <p:sp>
            <p:nvSpPr>
              <p:cNvPr id="24" name="TextBox 23"/>
              <p:cNvSpPr txBox="1"/>
              <p:nvPr/>
            </p:nvSpPr>
            <p:spPr>
              <a:xfrm>
                <a:off x="7696200" y="3761601"/>
                <a:ext cx="749300" cy="276999"/>
              </a:xfrm>
              <a:prstGeom prst="rect">
                <a:avLst/>
              </a:prstGeom>
              <a:noFill/>
            </p:spPr>
            <p:txBody>
              <a:bodyPr wrap="square" rtlCol="0">
                <a:spAutoFit/>
              </a:bodyPr>
              <a:lstStyle/>
              <a:p>
                <a:pPr algn="r"/>
                <a:r>
                  <a:rPr lang="en-US" sz="1200" dirty="0" smtClean="0"/>
                  <a:t>1.17b</a:t>
                </a:r>
                <a:endParaRPr lang="en-US" sz="1200" dirty="0"/>
              </a:p>
            </p:txBody>
          </p:sp>
          <p:sp>
            <p:nvSpPr>
              <p:cNvPr id="25" name="TextBox 24"/>
              <p:cNvSpPr txBox="1"/>
              <p:nvPr/>
            </p:nvSpPr>
            <p:spPr>
              <a:xfrm>
                <a:off x="7848600" y="4295001"/>
                <a:ext cx="596900" cy="276999"/>
              </a:xfrm>
              <a:prstGeom prst="rect">
                <a:avLst/>
              </a:prstGeom>
              <a:noFill/>
            </p:spPr>
            <p:txBody>
              <a:bodyPr wrap="square" rtlCol="0">
                <a:spAutoFit/>
              </a:bodyPr>
              <a:lstStyle/>
              <a:p>
                <a:pPr algn="r"/>
                <a:r>
                  <a:rPr lang="en-US" sz="1200" dirty="0" smtClean="0"/>
                  <a:t>6m</a:t>
                </a:r>
                <a:endParaRPr lang="en-US" sz="1200" dirty="0"/>
              </a:p>
            </p:txBody>
          </p:sp>
          <p:sp>
            <p:nvSpPr>
              <p:cNvPr id="26" name="TextBox 25"/>
              <p:cNvSpPr txBox="1"/>
              <p:nvPr/>
            </p:nvSpPr>
            <p:spPr>
              <a:xfrm>
                <a:off x="7848600" y="4828401"/>
                <a:ext cx="596900" cy="276999"/>
              </a:xfrm>
              <a:prstGeom prst="rect">
                <a:avLst/>
              </a:prstGeom>
              <a:noFill/>
            </p:spPr>
            <p:txBody>
              <a:bodyPr wrap="square" rtlCol="0">
                <a:spAutoFit/>
              </a:bodyPr>
              <a:lstStyle/>
              <a:p>
                <a:pPr algn="r"/>
                <a:r>
                  <a:rPr lang="en-US" sz="1200" dirty="0" smtClean="0"/>
                  <a:t>10k</a:t>
                </a:r>
                <a:endParaRPr lang="en-US" sz="1200" dirty="0"/>
              </a:p>
            </p:txBody>
          </p:sp>
          <p:sp>
            <p:nvSpPr>
              <p:cNvPr id="27" name="TextBox 26"/>
              <p:cNvSpPr txBox="1"/>
              <p:nvPr/>
            </p:nvSpPr>
            <p:spPr>
              <a:xfrm>
                <a:off x="7848600" y="5361801"/>
                <a:ext cx="596900" cy="276999"/>
              </a:xfrm>
              <a:prstGeom prst="rect">
                <a:avLst/>
              </a:prstGeom>
              <a:noFill/>
            </p:spPr>
            <p:txBody>
              <a:bodyPr wrap="square" rtlCol="0">
                <a:spAutoFit/>
              </a:bodyPr>
              <a:lstStyle/>
              <a:p>
                <a:pPr algn="r"/>
                <a:r>
                  <a:rPr lang="en-US" sz="1200" dirty="0" smtClean="0"/>
                  <a:t>184</a:t>
                </a:r>
                <a:endParaRPr lang="en-US" sz="1200" dirty="0"/>
              </a:p>
            </p:txBody>
          </p:sp>
          <p:sp>
            <p:nvSpPr>
              <p:cNvPr id="28" name="TextBox 27"/>
              <p:cNvSpPr txBox="1"/>
              <p:nvPr/>
            </p:nvSpPr>
            <p:spPr>
              <a:xfrm>
                <a:off x="8001000" y="3456801"/>
                <a:ext cx="914400" cy="276999"/>
              </a:xfrm>
              <a:prstGeom prst="rect">
                <a:avLst/>
              </a:prstGeom>
              <a:noFill/>
            </p:spPr>
            <p:txBody>
              <a:bodyPr wrap="square" rtlCol="0">
                <a:spAutoFit/>
              </a:bodyPr>
              <a:lstStyle/>
              <a:p>
                <a:pPr algn="ctr"/>
                <a:r>
                  <a:rPr lang="en-US" sz="1200" dirty="0" smtClean="0"/>
                  <a:t>Exp scale</a:t>
                </a:r>
                <a:endParaRPr lang="en-US" sz="1200" dirty="0"/>
              </a:p>
            </p:txBody>
          </p:sp>
        </p:grpSp>
        <p:sp>
          <p:nvSpPr>
            <p:cNvPr id="21" name="TextBox 20"/>
            <p:cNvSpPr txBox="1"/>
            <p:nvPr/>
          </p:nvSpPr>
          <p:spPr>
            <a:xfrm rot="16200000">
              <a:off x="8009813" y="4624000"/>
              <a:ext cx="1600199" cy="277001"/>
            </a:xfrm>
            <a:prstGeom prst="rect">
              <a:avLst/>
            </a:prstGeom>
            <a:noFill/>
          </p:spPr>
          <p:txBody>
            <a:bodyPr wrap="square" rtlCol="0">
              <a:spAutoFit/>
            </a:bodyPr>
            <a:lstStyle/>
            <a:p>
              <a:r>
                <a:rPr lang="en-US" sz="1200" dirty="0" smtClean="0"/>
                <a:t># of addresses</a:t>
              </a:r>
              <a:endParaRPr lang="en-US" sz="1200" dirty="0"/>
            </a:p>
          </p:txBody>
        </p:sp>
      </p:grpSp>
      <p:sp>
        <p:nvSpPr>
          <p:cNvPr id="14" name="Slide Number Placeholder 13"/>
          <p:cNvSpPr>
            <a:spLocks noGrp="1"/>
          </p:cNvSpPr>
          <p:nvPr>
            <p:ph type="sldNum" sz="quarter" idx="12"/>
          </p:nvPr>
        </p:nvSpPr>
        <p:spPr/>
        <p:txBody>
          <a:bodyPr/>
          <a:lstStyle/>
          <a:p>
            <a:fld id="{01259269-5698-3740-9C5D-584A5230F805}" type="slidenum">
              <a:rPr lang="en-US" smtClean="0"/>
              <a:pPr/>
              <a:t>23</a:t>
            </a:fld>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Distribution of announced IP space</a:t>
            </a:r>
            <a:br>
              <a:rPr lang="en-US" dirty="0" smtClean="0"/>
            </a:br>
            <a:r>
              <a:rPr lang="en-US" b="1" dirty="0" smtClean="0"/>
              <a:t>2006</a:t>
            </a:r>
            <a:r>
              <a:rPr lang="en-US" dirty="0" smtClean="0"/>
              <a:t>						</a:t>
            </a:r>
            <a:r>
              <a:rPr lang="en-US" sz="2222" dirty="0" smtClean="0"/>
              <a:t>[4/8]</a:t>
            </a:r>
            <a:endParaRPr lang="en-US" sz="2222" dirty="0"/>
          </a:p>
        </p:txBody>
      </p:sp>
      <p:pic>
        <p:nvPicPr>
          <p:cNvPr id="4" name="Content Placeholder 3" descr="bgp_count_2003.png"/>
          <p:cNvPicPr>
            <a:picLocks noGrp="1" noChangeAspect="1"/>
          </p:cNvPicPr>
          <p:nvPr>
            <p:ph sz="quarter" idx="1"/>
          </p:nvPr>
        </p:nvPicPr>
        <p:blipFill>
          <a:blip r:embed="rId2"/>
          <a:stretch>
            <a:fillRect/>
          </a:stretch>
        </p:blipFill>
        <p:spPr>
          <a:xfrm>
            <a:off x="1363358" y="1219200"/>
            <a:ext cx="6417284" cy="4937759"/>
          </a:xfrm>
        </p:spPr>
      </p:pic>
      <p:grpSp>
        <p:nvGrpSpPr>
          <p:cNvPr id="12" name="Group 11"/>
          <p:cNvGrpSpPr/>
          <p:nvPr/>
        </p:nvGrpSpPr>
        <p:grpSpPr>
          <a:xfrm>
            <a:off x="7696200" y="3456801"/>
            <a:ext cx="1252213" cy="2763798"/>
            <a:chOff x="7696200" y="3456801"/>
            <a:chExt cx="1252213" cy="2763798"/>
          </a:xfrm>
        </p:grpSpPr>
        <p:grpSp>
          <p:nvGrpSpPr>
            <p:cNvPr id="13" name="Group 12"/>
            <p:cNvGrpSpPr/>
            <p:nvPr/>
          </p:nvGrpSpPr>
          <p:grpSpPr>
            <a:xfrm>
              <a:off x="7696200" y="3456801"/>
              <a:ext cx="1219200" cy="2763798"/>
              <a:chOff x="7696200" y="3456801"/>
              <a:chExt cx="1219200" cy="2763798"/>
            </a:xfrm>
          </p:grpSpPr>
          <p:pic>
            <p:nvPicPr>
              <p:cNvPr id="22" name="Picture 21" descr="scale.jpg"/>
              <p:cNvPicPr>
                <a:picLocks noChangeAspect="1"/>
              </p:cNvPicPr>
              <p:nvPr/>
            </p:nvPicPr>
            <p:blipFill>
              <a:blip r:embed="rId3"/>
              <a:stretch>
                <a:fillRect/>
              </a:stretch>
            </p:blipFill>
            <p:spPr>
              <a:xfrm rot="10800000">
                <a:off x="8445500" y="3820160"/>
                <a:ext cx="241300" cy="2336800"/>
              </a:xfrm>
              <a:prstGeom prst="rect">
                <a:avLst/>
              </a:prstGeom>
            </p:spPr>
          </p:pic>
          <p:sp>
            <p:nvSpPr>
              <p:cNvPr id="23" name="TextBox 22"/>
              <p:cNvSpPr txBox="1"/>
              <p:nvPr/>
            </p:nvSpPr>
            <p:spPr>
              <a:xfrm>
                <a:off x="8001000" y="5943600"/>
                <a:ext cx="444500" cy="276999"/>
              </a:xfrm>
              <a:prstGeom prst="rect">
                <a:avLst/>
              </a:prstGeom>
              <a:noFill/>
            </p:spPr>
            <p:txBody>
              <a:bodyPr wrap="square" rtlCol="0">
                <a:spAutoFit/>
              </a:bodyPr>
              <a:lstStyle/>
              <a:p>
                <a:pPr algn="r"/>
                <a:r>
                  <a:rPr lang="en-US" sz="1200" dirty="0" smtClean="0"/>
                  <a:t>0</a:t>
                </a:r>
                <a:endParaRPr lang="en-US" sz="1200" dirty="0"/>
              </a:p>
            </p:txBody>
          </p:sp>
          <p:sp>
            <p:nvSpPr>
              <p:cNvPr id="24" name="TextBox 23"/>
              <p:cNvSpPr txBox="1"/>
              <p:nvPr/>
            </p:nvSpPr>
            <p:spPr>
              <a:xfrm>
                <a:off x="7696200" y="3761601"/>
                <a:ext cx="749300" cy="276999"/>
              </a:xfrm>
              <a:prstGeom prst="rect">
                <a:avLst/>
              </a:prstGeom>
              <a:noFill/>
            </p:spPr>
            <p:txBody>
              <a:bodyPr wrap="square" rtlCol="0">
                <a:spAutoFit/>
              </a:bodyPr>
              <a:lstStyle/>
              <a:p>
                <a:pPr algn="r"/>
                <a:r>
                  <a:rPr lang="en-US" sz="1200" dirty="0" smtClean="0"/>
                  <a:t>1.17b</a:t>
                </a:r>
                <a:endParaRPr lang="en-US" sz="1200" dirty="0"/>
              </a:p>
            </p:txBody>
          </p:sp>
          <p:sp>
            <p:nvSpPr>
              <p:cNvPr id="25" name="TextBox 24"/>
              <p:cNvSpPr txBox="1"/>
              <p:nvPr/>
            </p:nvSpPr>
            <p:spPr>
              <a:xfrm>
                <a:off x="7848600" y="4295001"/>
                <a:ext cx="596900" cy="276999"/>
              </a:xfrm>
              <a:prstGeom prst="rect">
                <a:avLst/>
              </a:prstGeom>
              <a:noFill/>
            </p:spPr>
            <p:txBody>
              <a:bodyPr wrap="square" rtlCol="0">
                <a:spAutoFit/>
              </a:bodyPr>
              <a:lstStyle/>
              <a:p>
                <a:pPr algn="r"/>
                <a:r>
                  <a:rPr lang="en-US" sz="1200" dirty="0" smtClean="0"/>
                  <a:t>6m</a:t>
                </a:r>
                <a:endParaRPr lang="en-US" sz="1200" dirty="0"/>
              </a:p>
            </p:txBody>
          </p:sp>
          <p:sp>
            <p:nvSpPr>
              <p:cNvPr id="26" name="TextBox 25"/>
              <p:cNvSpPr txBox="1"/>
              <p:nvPr/>
            </p:nvSpPr>
            <p:spPr>
              <a:xfrm>
                <a:off x="7848600" y="4828401"/>
                <a:ext cx="596900" cy="276999"/>
              </a:xfrm>
              <a:prstGeom prst="rect">
                <a:avLst/>
              </a:prstGeom>
              <a:noFill/>
            </p:spPr>
            <p:txBody>
              <a:bodyPr wrap="square" rtlCol="0">
                <a:spAutoFit/>
              </a:bodyPr>
              <a:lstStyle/>
              <a:p>
                <a:pPr algn="r"/>
                <a:r>
                  <a:rPr lang="en-US" sz="1200" dirty="0" smtClean="0"/>
                  <a:t>10k</a:t>
                </a:r>
                <a:endParaRPr lang="en-US" sz="1200" dirty="0"/>
              </a:p>
            </p:txBody>
          </p:sp>
          <p:sp>
            <p:nvSpPr>
              <p:cNvPr id="27" name="TextBox 26"/>
              <p:cNvSpPr txBox="1"/>
              <p:nvPr/>
            </p:nvSpPr>
            <p:spPr>
              <a:xfrm>
                <a:off x="7848600" y="5361801"/>
                <a:ext cx="596900" cy="276999"/>
              </a:xfrm>
              <a:prstGeom prst="rect">
                <a:avLst/>
              </a:prstGeom>
              <a:noFill/>
            </p:spPr>
            <p:txBody>
              <a:bodyPr wrap="square" rtlCol="0">
                <a:spAutoFit/>
              </a:bodyPr>
              <a:lstStyle/>
              <a:p>
                <a:pPr algn="r"/>
                <a:r>
                  <a:rPr lang="en-US" sz="1200" dirty="0" smtClean="0"/>
                  <a:t>184</a:t>
                </a:r>
                <a:endParaRPr lang="en-US" sz="1200" dirty="0"/>
              </a:p>
            </p:txBody>
          </p:sp>
          <p:sp>
            <p:nvSpPr>
              <p:cNvPr id="28" name="TextBox 27"/>
              <p:cNvSpPr txBox="1"/>
              <p:nvPr/>
            </p:nvSpPr>
            <p:spPr>
              <a:xfrm>
                <a:off x="8001000" y="3456801"/>
                <a:ext cx="914400" cy="276999"/>
              </a:xfrm>
              <a:prstGeom prst="rect">
                <a:avLst/>
              </a:prstGeom>
              <a:noFill/>
            </p:spPr>
            <p:txBody>
              <a:bodyPr wrap="square" rtlCol="0">
                <a:spAutoFit/>
              </a:bodyPr>
              <a:lstStyle/>
              <a:p>
                <a:pPr algn="ctr"/>
                <a:r>
                  <a:rPr lang="en-US" sz="1200" dirty="0" smtClean="0"/>
                  <a:t>Exp scale</a:t>
                </a:r>
                <a:endParaRPr lang="en-US" sz="1200" dirty="0"/>
              </a:p>
            </p:txBody>
          </p:sp>
        </p:grpSp>
        <p:sp>
          <p:nvSpPr>
            <p:cNvPr id="21" name="TextBox 20"/>
            <p:cNvSpPr txBox="1"/>
            <p:nvPr/>
          </p:nvSpPr>
          <p:spPr>
            <a:xfrm rot="16200000">
              <a:off x="8009813" y="4624000"/>
              <a:ext cx="1600199" cy="277001"/>
            </a:xfrm>
            <a:prstGeom prst="rect">
              <a:avLst/>
            </a:prstGeom>
            <a:noFill/>
          </p:spPr>
          <p:txBody>
            <a:bodyPr wrap="square" rtlCol="0">
              <a:spAutoFit/>
            </a:bodyPr>
            <a:lstStyle/>
            <a:p>
              <a:r>
                <a:rPr lang="en-US" sz="1200" dirty="0" smtClean="0"/>
                <a:t># of addresses</a:t>
              </a:r>
              <a:endParaRPr lang="en-US" sz="1200" dirty="0"/>
            </a:p>
          </p:txBody>
        </p:sp>
      </p:grpSp>
      <p:sp>
        <p:nvSpPr>
          <p:cNvPr id="14" name="Slide Number Placeholder 13"/>
          <p:cNvSpPr>
            <a:spLocks noGrp="1"/>
          </p:cNvSpPr>
          <p:nvPr>
            <p:ph type="sldNum" sz="quarter" idx="12"/>
          </p:nvPr>
        </p:nvSpPr>
        <p:spPr/>
        <p:txBody>
          <a:bodyPr/>
          <a:lstStyle/>
          <a:p>
            <a:fld id="{01259269-5698-3740-9C5D-584A5230F805}" type="slidenum">
              <a:rPr lang="en-US" smtClean="0"/>
              <a:pPr/>
              <a:t>24</a:t>
            </a:fld>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Distribution of announced IP space</a:t>
            </a:r>
            <a:br>
              <a:rPr lang="en-US" dirty="0" smtClean="0"/>
            </a:br>
            <a:r>
              <a:rPr lang="en-US" b="1" dirty="0" smtClean="0"/>
              <a:t>2007</a:t>
            </a:r>
            <a:r>
              <a:rPr lang="en-US" dirty="0" smtClean="0"/>
              <a:t>						</a:t>
            </a:r>
            <a:r>
              <a:rPr lang="en-US" sz="2222" dirty="0" smtClean="0"/>
              <a:t>[5/8]</a:t>
            </a:r>
            <a:endParaRPr lang="en-US" sz="2222" dirty="0"/>
          </a:p>
        </p:txBody>
      </p:sp>
      <p:pic>
        <p:nvPicPr>
          <p:cNvPr id="4" name="Content Placeholder 3" descr="bgp_count_2003.png"/>
          <p:cNvPicPr>
            <a:picLocks noGrp="1" noChangeAspect="1"/>
          </p:cNvPicPr>
          <p:nvPr>
            <p:ph sz="quarter" idx="1"/>
          </p:nvPr>
        </p:nvPicPr>
        <p:blipFill>
          <a:blip r:embed="rId2"/>
          <a:stretch>
            <a:fillRect/>
          </a:stretch>
        </p:blipFill>
        <p:spPr>
          <a:xfrm>
            <a:off x="1363358" y="1219200"/>
            <a:ext cx="6417284" cy="4937759"/>
          </a:xfrm>
        </p:spPr>
      </p:pic>
      <p:grpSp>
        <p:nvGrpSpPr>
          <p:cNvPr id="12" name="Group 11"/>
          <p:cNvGrpSpPr/>
          <p:nvPr/>
        </p:nvGrpSpPr>
        <p:grpSpPr>
          <a:xfrm>
            <a:off x="7696200" y="3456801"/>
            <a:ext cx="1252213" cy="2763798"/>
            <a:chOff x="7696200" y="3456801"/>
            <a:chExt cx="1252213" cy="2763798"/>
          </a:xfrm>
        </p:grpSpPr>
        <p:grpSp>
          <p:nvGrpSpPr>
            <p:cNvPr id="13" name="Group 12"/>
            <p:cNvGrpSpPr/>
            <p:nvPr/>
          </p:nvGrpSpPr>
          <p:grpSpPr>
            <a:xfrm>
              <a:off x="7696200" y="3456801"/>
              <a:ext cx="1219200" cy="2763798"/>
              <a:chOff x="7696200" y="3456801"/>
              <a:chExt cx="1219200" cy="2763798"/>
            </a:xfrm>
          </p:grpSpPr>
          <p:pic>
            <p:nvPicPr>
              <p:cNvPr id="22" name="Picture 21" descr="scale.jpg"/>
              <p:cNvPicPr>
                <a:picLocks noChangeAspect="1"/>
              </p:cNvPicPr>
              <p:nvPr/>
            </p:nvPicPr>
            <p:blipFill>
              <a:blip r:embed="rId3"/>
              <a:stretch>
                <a:fillRect/>
              </a:stretch>
            </p:blipFill>
            <p:spPr>
              <a:xfrm rot="10800000">
                <a:off x="8445500" y="3820160"/>
                <a:ext cx="241300" cy="2336800"/>
              </a:xfrm>
              <a:prstGeom prst="rect">
                <a:avLst/>
              </a:prstGeom>
            </p:spPr>
          </p:pic>
          <p:sp>
            <p:nvSpPr>
              <p:cNvPr id="23" name="TextBox 22"/>
              <p:cNvSpPr txBox="1"/>
              <p:nvPr/>
            </p:nvSpPr>
            <p:spPr>
              <a:xfrm>
                <a:off x="8001000" y="5943600"/>
                <a:ext cx="444500" cy="276999"/>
              </a:xfrm>
              <a:prstGeom prst="rect">
                <a:avLst/>
              </a:prstGeom>
              <a:noFill/>
            </p:spPr>
            <p:txBody>
              <a:bodyPr wrap="square" rtlCol="0">
                <a:spAutoFit/>
              </a:bodyPr>
              <a:lstStyle/>
              <a:p>
                <a:pPr algn="r"/>
                <a:r>
                  <a:rPr lang="en-US" sz="1200" dirty="0" smtClean="0"/>
                  <a:t>0</a:t>
                </a:r>
                <a:endParaRPr lang="en-US" sz="1200" dirty="0"/>
              </a:p>
            </p:txBody>
          </p:sp>
          <p:sp>
            <p:nvSpPr>
              <p:cNvPr id="24" name="TextBox 23"/>
              <p:cNvSpPr txBox="1"/>
              <p:nvPr/>
            </p:nvSpPr>
            <p:spPr>
              <a:xfrm>
                <a:off x="7696200" y="3761601"/>
                <a:ext cx="749300" cy="276999"/>
              </a:xfrm>
              <a:prstGeom prst="rect">
                <a:avLst/>
              </a:prstGeom>
              <a:noFill/>
            </p:spPr>
            <p:txBody>
              <a:bodyPr wrap="square" rtlCol="0">
                <a:spAutoFit/>
              </a:bodyPr>
              <a:lstStyle/>
              <a:p>
                <a:pPr algn="r"/>
                <a:r>
                  <a:rPr lang="en-US" sz="1200" dirty="0" smtClean="0"/>
                  <a:t>1.17b</a:t>
                </a:r>
                <a:endParaRPr lang="en-US" sz="1200" dirty="0"/>
              </a:p>
            </p:txBody>
          </p:sp>
          <p:sp>
            <p:nvSpPr>
              <p:cNvPr id="25" name="TextBox 24"/>
              <p:cNvSpPr txBox="1"/>
              <p:nvPr/>
            </p:nvSpPr>
            <p:spPr>
              <a:xfrm>
                <a:off x="7848600" y="4295001"/>
                <a:ext cx="596900" cy="276999"/>
              </a:xfrm>
              <a:prstGeom prst="rect">
                <a:avLst/>
              </a:prstGeom>
              <a:noFill/>
            </p:spPr>
            <p:txBody>
              <a:bodyPr wrap="square" rtlCol="0">
                <a:spAutoFit/>
              </a:bodyPr>
              <a:lstStyle/>
              <a:p>
                <a:pPr algn="r"/>
                <a:r>
                  <a:rPr lang="en-US" sz="1200" dirty="0" smtClean="0"/>
                  <a:t>6m</a:t>
                </a:r>
                <a:endParaRPr lang="en-US" sz="1200" dirty="0"/>
              </a:p>
            </p:txBody>
          </p:sp>
          <p:sp>
            <p:nvSpPr>
              <p:cNvPr id="26" name="TextBox 25"/>
              <p:cNvSpPr txBox="1"/>
              <p:nvPr/>
            </p:nvSpPr>
            <p:spPr>
              <a:xfrm>
                <a:off x="7848600" y="4828401"/>
                <a:ext cx="596900" cy="276999"/>
              </a:xfrm>
              <a:prstGeom prst="rect">
                <a:avLst/>
              </a:prstGeom>
              <a:noFill/>
            </p:spPr>
            <p:txBody>
              <a:bodyPr wrap="square" rtlCol="0">
                <a:spAutoFit/>
              </a:bodyPr>
              <a:lstStyle/>
              <a:p>
                <a:pPr algn="r"/>
                <a:r>
                  <a:rPr lang="en-US" sz="1200" dirty="0" smtClean="0"/>
                  <a:t>10k</a:t>
                </a:r>
                <a:endParaRPr lang="en-US" sz="1200" dirty="0"/>
              </a:p>
            </p:txBody>
          </p:sp>
          <p:sp>
            <p:nvSpPr>
              <p:cNvPr id="27" name="TextBox 26"/>
              <p:cNvSpPr txBox="1"/>
              <p:nvPr/>
            </p:nvSpPr>
            <p:spPr>
              <a:xfrm>
                <a:off x="7848600" y="5361801"/>
                <a:ext cx="596900" cy="276999"/>
              </a:xfrm>
              <a:prstGeom prst="rect">
                <a:avLst/>
              </a:prstGeom>
              <a:noFill/>
            </p:spPr>
            <p:txBody>
              <a:bodyPr wrap="square" rtlCol="0">
                <a:spAutoFit/>
              </a:bodyPr>
              <a:lstStyle/>
              <a:p>
                <a:pPr algn="r"/>
                <a:r>
                  <a:rPr lang="en-US" sz="1200" dirty="0" smtClean="0"/>
                  <a:t>184</a:t>
                </a:r>
                <a:endParaRPr lang="en-US" sz="1200" dirty="0"/>
              </a:p>
            </p:txBody>
          </p:sp>
          <p:sp>
            <p:nvSpPr>
              <p:cNvPr id="28" name="TextBox 27"/>
              <p:cNvSpPr txBox="1"/>
              <p:nvPr/>
            </p:nvSpPr>
            <p:spPr>
              <a:xfrm>
                <a:off x="8001000" y="3456801"/>
                <a:ext cx="914400" cy="276999"/>
              </a:xfrm>
              <a:prstGeom prst="rect">
                <a:avLst/>
              </a:prstGeom>
              <a:noFill/>
            </p:spPr>
            <p:txBody>
              <a:bodyPr wrap="square" rtlCol="0">
                <a:spAutoFit/>
              </a:bodyPr>
              <a:lstStyle/>
              <a:p>
                <a:pPr algn="ctr"/>
                <a:r>
                  <a:rPr lang="en-US" sz="1200" dirty="0" smtClean="0"/>
                  <a:t>Exp scale</a:t>
                </a:r>
                <a:endParaRPr lang="en-US" sz="1200" dirty="0"/>
              </a:p>
            </p:txBody>
          </p:sp>
        </p:grpSp>
        <p:sp>
          <p:nvSpPr>
            <p:cNvPr id="21" name="TextBox 20"/>
            <p:cNvSpPr txBox="1"/>
            <p:nvPr/>
          </p:nvSpPr>
          <p:spPr>
            <a:xfrm rot="16200000">
              <a:off x="8009813" y="4624000"/>
              <a:ext cx="1600199" cy="277001"/>
            </a:xfrm>
            <a:prstGeom prst="rect">
              <a:avLst/>
            </a:prstGeom>
            <a:noFill/>
          </p:spPr>
          <p:txBody>
            <a:bodyPr wrap="square" rtlCol="0">
              <a:spAutoFit/>
            </a:bodyPr>
            <a:lstStyle/>
            <a:p>
              <a:r>
                <a:rPr lang="en-US" sz="1200" dirty="0" smtClean="0"/>
                <a:t># of addresses</a:t>
              </a:r>
              <a:endParaRPr lang="en-US" sz="1200" dirty="0"/>
            </a:p>
          </p:txBody>
        </p:sp>
      </p:grpSp>
      <p:sp>
        <p:nvSpPr>
          <p:cNvPr id="14" name="Slide Number Placeholder 13"/>
          <p:cNvSpPr>
            <a:spLocks noGrp="1"/>
          </p:cNvSpPr>
          <p:nvPr>
            <p:ph type="sldNum" sz="quarter" idx="12"/>
          </p:nvPr>
        </p:nvSpPr>
        <p:spPr/>
        <p:txBody>
          <a:bodyPr/>
          <a:lstStyle/>
          <a:p>
            <a:fld id="{01259269-5698-3740-9C5D-584A5230F805}" type="slidenum">
              <a:rPr lang="en-US" smtClean="0"/>
              <a:pPr/>
              <a:t>25</a:t>
            </a:fld>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Distribution of announced IP space</a:t>
            </a:r>
            <a:br>
              <a:rPr lang="en-US" dirty="0" smtClean="0"/>
            </a:br>
            <a:r>
              <a:rPr lang="en-US" b="1" dirty="0" smtClean="0"/>
              <a:t>2008</a:t>
            </a:r>
            <a:r>
              <a:rPr lang="en-US" dirty="0" smtClean="0"/>
              <a:t>						</a:t>
            </a:r>
            <a:r>
              <a:rPr lang="en-US" sz="2222" dirty="0" smtClean="0"/>
              <a:t>[6/8]</a:t>
            </a:r>
            <a:endParaRPr lang="en-US" sz="2222" dirty="0"/>
          </a:p>
        </p:txBody>
      </p:sp>
      <p:pic>
        <p:nvPicPr>
          <p:cNvPr id="4" name="Content Placeholder 3" descr="bgp_count_2003.png"/>
          <p:cNvPicPr>
            <a:picLocks noGrp="1" noChangeAspect="1"/>
          </p:cNvPicPr>
          <p:nvPr>
            <p:ph sz="quarter" idx="1"/>
          </p:nvPr>
        </p:nvPicPr>
        <p:blipFill>
          <a:blip r:embed="rId2"/>
          <a:stretch>
            <a:fillRect/>
          </a:stretch>
        </p:blipFill>
        <p:spPr>
          <a:xfrm>
            <a:off x="1363358" y="1219200"/>
            <a:ext cx="6417284" cy="4937759"/>
          </a:xfrm>
        </p:spPr>
      </p:pic>
      <p:grpSp>
        <p:nvGrpSpPr>
          <p:cNvPr id="12" name="Group 11"/>
          <p:cNvGrpSpPr/>
          <p:nvPr/>
        </p:nvGrpSpPr>
        <p:grpSpPr>
          <a:xfrm>
            <a:off x="7696200" y="3456801"/>
            <a:ext cx="1252213" cy="2763798"/>
            <a:chOff x="7696200" y="3456801"/>
            <a:chExt cx="1252213" cy="2763798"/>
          </a:xfrm>
        </p:grpSpPr>
        <p:grpSp>
          <p:nvGrpSpPr>
            <p:cNvPr id="13" name="Group 12"/>
            <p:cNvGrpSpPr/>
            <p:nvPr/>
          </p:nvGrpSpPr>
          <p:grpSpPr>
            <a:xfrm>
              <a:off x="7696200" y="3456801"/>
              <a:ext cx="1219200" cy="2763798"/>
              <a:chOff x="7696200" y="3456801"/>
              <a:chExt cx="1219200" cy="2763798"/>
            </a:xfrm>
          </p:grpSpPr>
          <p:pic>
            <p:nvPicPr>
              <p:cNvPr id="22" name="Picture 21" descr="scale.jpg"/>
              <p:cNvPicPr>
                <a:picLocks noChangeAspect="1"/>
              </p:cNvPicPr>
              <p:nvPr/>
            </p:nvPicPr>
            <p:blipFill>
              <a:blip r:embed="rId3"/>
              <a:stretch>
                <a:fillRect/>
              </a:stretch>
            </p:blipFill>
            <p:spPr>
              <a:xfrm rot="10800000">
                <a:off x="8445500" y="3820160"/>
                <a:ext cx="241300" cy="2336800"/>
              </a:xfrm>
              <a:prstGeom prst="rect">
                <a:avLst/>
              </a:prstGeom>
            </p:spPr>
          </p:pic>
          <p:sp>
            <p:nvSpPr>
              <p:cNvPr id="23" name="TextBox 22"/>
              <p:cNvSpPr txBox="1"/>
              <p:nvPr/>
            </p:nvSpPr>
            <p:spPr>
              <a:xfrm>
                <a:off x="8001000" y="5943600"/>
                <a:ext cx="444500" cy="276999"/>
              </a:xfrm>
              <a:prstGeom prst="rect">
                <a:avLst/>
              </a:prstGeom>
              <a:noFill/>
            </p:spPr>
            <p:txBody>
              <a:bodyPr wrap="square" rtlCol="0">
                <a:spAutoFit/>
              </a:bodyPr>
              <a:lstStyle/>
              <a:p>
                <a:pPr algn="r"/>
                <a:r>
                  <a:rPr lang="en-US" sz="1200" dirty="0" smtClean="0"/>
                  <a:t>0</a:t>
                </a:r>
                <a:endParaRPr lang="en-US" sz="1200" dirty="0"/>
              </a:p>
            </p:txBody>
          </p:sp>
          <p:sp>
            <p:nvSpPr>
              <p:cNvPr id="24" name="TextBox 23"/>
              <p:cNvSpPr txBox="1"/>
              <p:nvPr/>
            </p:nvSpPr>
            <p:spPr>
              <a:xfrm>
                <a:off x="7696200" y="3761601"/>
                <a:ext cx="749300" cy="276999"/>
              </a:xfrm>
              <a:prstGeom prst="rect">
                <a:avLst/>
              </a:prstGeom>
              <a:noFill/>
            </p:spPr>
            <p:txBody>
              <a:bodyPr wrap="square" rtlCol="0">
                <a:spAutoFit/>
              </a:bodyPr>
              <a:lstStyle/>
              <a:p>
                <a:pPr algn="r"/>
                <a:r>
                  <a:rPr lang="en-US" sz="1200" dirty="0" smtClean="0"/>
                  <a:t>1.17b</a:t>
                </a:r>
                <a:endParaRPr lang="en-US" sz="1200" dirty="0"/>
              </a:p>
            </p:txBody>
          </p:sp>
          <p:sp>
            <p:nvSpPr>
              <p:cNvPr id="25" name="TextBox 24"/>
              <p:cNvSpPr txBox="1"/>
              <p:nvPr/>
            </p:nvSpPr>
            <p:spPr>
              <a:xfrm>
                <a:off x="7848600" y="4295001"/>
                <a:ext cx="596900" cy="276999"/>
              </a:xfrm>
              <a:prstGeom prst="rect">
                <a:avLst/>
              </a:prstGeom>
              <a:noFill/>
            </p:spPr>
            <p:txBody>
              <a:bodyPr wrap="square" rtlCol="0">
                <a:spAutoFit/>
              </a:bodyPr>
              <a:lstStyle/>
              <a:p>
                <a:pPr algn="r"/>
                <a:r>
                  <a:rPr lang="en-US" sz="1200" dirty="0" smtClean="0"/>
                  <a:t>6m</a:t>
                </a:r>
                <a:endParaRPr lang="en-US" sz="1200" dirty="0"/>
              </a:p>
            </p:txBody>
          </p:sp>
          <p:sp>
            <p:nvSpPr>
              <p:cNvPr id="26" name="TextBox 25"/>
              <p:cNvSpPr txBox="1"/>
              <p:nvPr/>
            </p:nvSpPr>
            <p:spPr>
              <a:xfrm>
                <a:off x="7848600" y="4828401"/>
                <a:ext cx="596900" cy="276999"/>
              </a:xfrm>
              <a:prstGeom prst="rect">
                <a:avLst/>
              </a:prstGeom>
              <a:noFill/>
            </p:spPr>
            <p:txBody>
              <a:bodyPr wrap="square" rtlCol="0">
                <a:spAutoFit/>
              </a:bodyPr>
              <a:lstStyle/>
              <a:p>
                <a:pPr algn="r"/>
                <a:r>
                  <a:rPr lang="en-US" sz="1200" dirty="0" smtClean="0"/>
                  <a:t>10k</a:t>
                </a:r>
                <a:endParaRPr lang="en-US" sz="1200" dirty="0"/>
              </a:p>
            </p:txBody>
          </p:sp>
          <p:sp>
            <p:nvSpPr>
              <p:cNvPr id="27" name="TextBox 26"/>
              <p:cNvSpPr txBox="1"/>
              <p:nvPr/>
            </p:nvSpPr>
            <p:spPr>
              <a:xfrm>
                <a:off x="7848600" y="5361801"/>
                <a:ext cx="596900" cy="276999"/>
              </a:xfrm>
              <a:prstGeom prst="rect">
                <a:avLst/>
              </a:prstGeom>
              <a:noFill/>
            </p:spPr>
            <p:txBody>
              <a:bodyPr wrap="square" rtlCol="0">
                <a:spAutoFit/>
              </a:bodyPr>
              <a:lstStyle/>
              <a:p>
                <a:pPr algn="r"/>
                <a:r>
                  <a:rPr lang="en-US" sz="1200" dirty="0" smtClean="0"/>
                  <a:t>184</a:t>
                </a:r>
                <a:endParaRPr lang="en-US" sz="1200" dirty="0"/>
              </a:p>
            </p:txBody>
          </p:sp>
          <p:sp>
            <p:nvSpPr>
              <p:cNvPr id="28" name="TextBox 27"/>
              <p:cNvSpPr txBox="1"/>
              <p:nvPr/>
            </p:nvSpPr>
            <p:spPr>
              <a:xfrm>
                <a:off x="8001000" y="3456801"/>
                <a:ext cx="914400" cy="276999"/>
              </a:xfrm>
              <a:prstGeom prst="rect">
                <a:avLst/>
              </a:prstGeom>
              <a:noFill/>
            </p:spPr>
            <p:txBody>
              <a:bodyPr wrap="square" rtlCol="0">
                <a:spAutoFit/>
              </a:bodyPr>
              <a:lstStyle/>
              <a:p>
                <a:pPr algn="ctr"/>
                <a:r>
                  <a:rPr lang="en-US" sz="1200" dirty="0" smtClean="0"/>
                  <a:t>Exp scale</a:t>
                </a:r>
                <a:endParaRPr lang="en-US" sz="1200" dirty="0"/>
              </a:p>
            </p:txBody>
          </p:sp>
        </p:grpSp>
        <p:sp>
          <p:nvSpPr>
            <p:cNvPr id="21" name="TextBox 20"/>
            <p:cNvSpPr txBox="1"/>
            <p:nvPr/>
          </p:nvSpPr>
          <p:spPr>
            <a:xfrm rot="16200000">
              <a:off x="8009813" y="4624000"/>
              <a:ext cx="1600199" cy="277001"/>
            </a:xfrm>
            <a:prstGeom prst="rect">
              <a:avLst/>
            </a:prstGeom>
            <a:noFill/>
          </p:spPr>
          <p:txBody>
            <a:bodyPr wrap="square" rtlCol="0">
              <a:spAutoFit/>
            </a:bodyPr>
            <a:lstStyle/>
            <a:p>
              <a:r>
                <a:rPr lang="en-US" sz="1200" dirty="0" smtClean="0"/>
                <a:t># of addresses</a:t>
              </a:r>
              <a:endParaRPr lang="en-US" sz="1200" dirty="0"/>
            </a:p>
          </p:txBody>
        </p:sp>
      </p:grpSp>
      <p:sp>
        <p:nvSpPr>
          <p:cNvPr id="14" name="Slide Number Placeholder 13"/>
          <p:cNvSpPr>
            <a:spLocks noGrp="1"/>
          </p:cNvSpPr>
          <p:nvPr>
            <p:ph type="sldNum" sz="quarter" idx="12"/>
          </p:nvPr>
        </p:nvSpPr>
        <p:spPr/>
        <p:txBody>
          <a:bodyPr/>
          <a:lstStyle/>
          <a:p>
            <a:fld id="{01259269-5698-3740-9C5D-584A5230F805}" type="slidenum">
              <a:rPr lang="en-US" smtClean="0"/>
              <a:pPr/>
              <a:t>26</a:t>
            </a:fld>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Distribution of announced IP space</a:t>
            </a:r>
            <a:br>
              <a:rPr lang="en-US" dirty="0" smtClean="0"/>
            </a:br>
            <a:r>
              <a:rPr lang="en-US" b="1" dirty="0" smtClean="0"/>
              <a:t>2009</a:t>
            </a:r>
            <a:r>
              <a:rPr lang="en-US" dirty="0" smtClean="0"/>
              <a:t>						</a:t>
            </a:r>
            <a:r>
              <a:rPr lang="en-US" sz="2222" dirty="0" smtClean="0"/>
              <a:t>[7/8]</a:t>
            </a:r>
            <a:endParaRPr lang="en-US" sz="2222" dirty="0"/>
          </a:p>
        </p:txBody>
      </p:sp>
      <p:pic>
        <p:nvPicPr>
          <p:cNvPr id="4" name="Content Placeholder 3" descr="bgp_count_2003.png"/>
          <p:cNvPicPr>
            <a:picLocks noGrp="1" noChangeAspect="1"/>
          </p:cNvPicPr>
          <p:nvPr>
            <p:ph sz="quarter" idx="1"/>
          </p:nvPr>
        </p:nvPicPr>
        <p:blipFill>
          <a:blip r:embed="rId2"/>
          <a:stretch>
            <a:fillRect/>
          </a:stretch>
        </p:blipFill>
        <p:spPr>
          <a:xfrm>
            <a:off x="1363358" y="1219200"/>
            <a:ext cx="6417284" cy="4937759"/>
          </a:xfrm>
        </p:spPr>
      </p:pic>
      <p:grpSp>
        <p:nvGrpSpPr>
          <p:cNvPr id="12" name="Group 11"/>
          <p:cNvGrpSpPr/>
          <p:nvPr/>
        </p:nvGrpSpPr>
        <p:grpSpPr>
          <a:xfrm>
            <a:off x="7696200" y="3456801"/>
            <a:ext cx="1252213" cy="2763798"/>
            <a:chOff x="7696200" y="3456801"/>
            <a:chExt cx="1252213" cy="2763798"/>
          </a:xfrm>
        </p:grpSpPr>
        <p:grpSp>
          <p:nvGrpSpPr>
            <p:cNvPr id="13" name="Group 12"/>
            <p:cNvGrpSpPr/>
            <p:nvPr/>
          </p:nvGrpSpPr>
          <p:grpSpPr>
            <a:xfrm>
              <a:off x="7696200" y="3456801"/>
              <a:ext cx="1219200" cy="2763798"/>
              <a:chOff x="7696200" y="3456801"/>
              <a:chExt cx="1219200" cy="2763798"/>
            </a:xfrm>
          </p:grpSpPr>
          <p:pic>
            <p:nvPicPr>
              <p:cNvPr id="22" name="Picture 21" descr="scale.jpg"/>
              <p:cNvPicPr>
                <a:picLocks noChangeAspect="1"/>
              </p:cNvPicPr>
              <p:nvPr/>
            </p:nvPicPr>
            <p:blipFill>
              <a:blip r:embed="rId3"/>
              <a:stretch>
                <a:fillRect/>
              </a:stretch>
            </p:blipFill>
            <p:spPr>
              <a:xfrm rot="10800000">
                <a:off x="8445500" y="3820160"/>
                <a:ext cx="241300" cy="2336800"/>
              </a:xfrm>
              <a:prstGeom prst="rect">
                <a:avLst/>
              </a:prstGeom>
            </p:spPr>
          </p:pic>
          <p:sp>
            <p:nvSpPr>
              <p:cNvPr id="23" name="TextBox 22"/>
              <p:cNvSpPr txBox="1"/>
              <p:nvPr/>
            </p:nvSpPr>
            <p:spPr>
              <a:xfrm>
                <a:off x="8001000" y="5943600"/>
                <a:ext cx="444500" cy="276999"/>
              </a:xfrm>
              <a:prstGeom prst="rect">
                <a:avLst/>
              </a:prstGeom>
              <a:noFill/>
            </p:spPr>
            <p:txBody>
              <a:bodyPr wrap="square" rtlCol="0">
                <a:spAutoFit/>
              </a:bodyPr>
              <a:lstStyle/>
              <a:p>
                <a:pPr algn="r"/>
                <a:r>
                  <a:rPr lang="en-US" sz="1200" dirty="0" smtClean="0"/>
                  <a:t>0</a:t>
                </a:r>
                <a:endParaRPr lang="en-US" sz="1200" dirty="0"/>
              </a:p>
            </p:txBody>
          </p:sp>
          <p:sp>
            <p:nvSpPr>
              <p:cNvPr id="24" name="TextBox 23"/>
              <p:cNvSpPr txBox="1"/>
              <p:nvPr/>
            </p:nvSpPr>
            <p:spPr>
              <a:xfrm>
                <a:off x="7696200" y="3761601"/>
                <a:ext cx="749300" cy="276999"/>
              </a:xfrm>
              <a:prstGeom prst="rect">
                <a:avLst/>
              </a:prstGeom>
              <a:noFill/>
            </p:spPr>
            <p:txBody>
              <a:bodyPr wrap="square" rtlCol="0">
                <a:spAutoFit/>
              </a:bodyPr>
              <a:lstStyle/>
              <a:p>
                <a:pPr algn="r"/>
                <a:r>
                  <a:rPr lang="en-US" sz="1200" dirty="0" smtClean="0"/>
                  <a:t>1.17b</a:t>
                </a:r>
                <a:endParaRPr lang="en-US" sz="1200" dirty="0"/>
              </a:p>
            </p:txBody>
          </p:sp>
          <p:sp>
            <p:nvSpPr>
              <p:cNvPr id="25" name="TextBox 24"/>
              <p:cNvSpPr txBox="1"/>
              <p:nvPr/>
            </p:nvSpPr>
            <p:spPr>
              <a:xfrm>
                <a:off x="7848600" y="4295001"/>
                <a:ext cx="596900" cy="276999"/>
              </a:xfrm>
              <a:prstGeom prst="rect">
                <a:avLst/>
              </a:prstGeom>
              <a:noFill/>
            </p:spPr>
            <p:txBody>
              <a:bodyPr wrap="square" rtlCol="0">
                <a:spAutoFit/>
              </a:bodyPr>
              <a:lstStyle/>
              <a:p>
                <a:pPr algn="r"/>
                <a:r>
                  <a:rPr lang="en-US" sz="1200" dirty="0" smtClean="0"/>
                  <a:t>6m</a:t>
                </a:r>
                <a:endParaRPr lang="en-US" sz="1200" dirty="0"/>
              </a:p>
            </p:txBody>
          </p:sp>
          <p:sp>
            <p:nvSpPr>
              <p:cNvPr id="26" name="TextBox 25"/>
              <p:cNvSpPr txBox="1"/>
              <p:nvPr/>
            </p:nvSpPr>
            <p:spPr>
              <a:xfrm>
                <a:off x="7848600" y="4828401"/>
                <a:ext cx="596900" cy="276999"/>
              </a:xfrm>
              <a:prstGeom prst="rect">
                <a:avLst/>
              </a:prstGeom>
              <a:noFill/>
            </p:spPr>
            <p:txBody>
              <a:bodyPr wrap="square" rtlCol="0">
                <a:spAutoFit/>
              </a:bodyPr>
              <a:lstStyle/>
              <a:p>
                <a:pPr algn="r"/>
                <a:r>
                  <a:rPr lang="en-US" sz="1200" dirty="0" smtClean="0"/>
                  <a:t>10k</a:t>
                </a:r>
                <a:endParaRPr lang="en-US" sz="1200" dirty="0"/>
              </a:p>
            </p:txBody>
          </p:sp>
          <p:sp>
            <p:nvSpPr>
              <p:cNvPr id="27" name="TextBox 26"/>
              <p:cNvSpPr txBox="1"/>
              <p:nvPr/>
            </p:nvSpPr>
            <p:spPr>
              <a:xfrm>
                <a:off x="7848600" y="5361801"/>
                <a:ext cx="596900" cy="276999"/>
              </a:xfrm>
              <a:prstGeom prst="rect">
                <a:avLst/>
              </a:prstGeom>
              <a:noFill/>
            </p:spPr>
            <p:txBody>
              <a:bodyPr wrap="square" rtlCol="0">
                <a:spAutoFit/>
              </a:bodyPr>
              <a:lstStyle/>
              <a:p>
                <a:pPr algn="r"/>
                <a:r>
                  <a:rPr lang="en-US" sz="1200" dirty="0" smtClean="0"/>
                  <a:t>184</a:t>
                </a:r>
                <a:endParaRPr lang="en-US" sz="1200" dirty="0"/>
              </a:p>
            </p:txBody>
          </p:sp>
          <p:sp>
            <p:nvSpPr>
              <p:cNvPr id="28" name="TextBox 27"/>
              <p:cNvSpPr txBox="1"/>
              <p:nvPr/>
            </p:nvSpPr>
            <p:spPr>
              <a:xfrm>
                <a:off x="8001000" y="3456801"/>
                <a:ext cx="914400" cy="276999"/>
              </a:xfrm>
              <a:prstGeom prst="rect">
                <a:avLst/>
              </a:prstGeom>
              <a:noFill/>
            </p:spPr>
            <p:txBody>
              <a:bodyPr wrap="square" rtlCol="0">
                <a:spAutoFit/>
              </a:bodyPr>
              <a:lstStyle/>
              <a:p>
                <a:pPr algn="ctr"/>
                <a:r>
                  <a:rPr lang="en-US" sz="1200" dirty="0" smtClean="0"/>
                  <a:t>Exp scale</a:t>
                </a:r>
                <a:endParaRPr lang="en-US" sz="1200" dirty="0"/>
              </a:p>
            </p:txBody>
          </p:sp>
        </p:grpSp>
        <p:sp>
          <p:nvSpPr>
            <p:cNvPr id="21" name="TextBox 20"/>
            <p:cNvSpPr txBox="1"/>
            <p:nvPr/>
          </p:nvSpPr>
          <p:spPr>
            <a:xfrm rot="16200000">
              <a:off x="8009813" y="4624000"/>
              <a:ext cx="1600199" cy="277001"/>
            </a:xfrm>
            <a:prstGeom prst="rect">
              <a:avLst/>
            </a:prstGeom>
            <a:noFill/>
          </p:spPr>
          <p:txBody>
            <a:bodyPr wrap="square" rtlCol="0">
              <a:spAutoFit/>
            </a:bodyPr>
            <a:lstStyle/>
            <a:p>
              <a:r>
                <a:rPr lang="en-US" sz="1200" dirty="0" smtClean="0"/>
                <a:t># of addresses</a:t>
              </a:r>
              <a:endParaRPr lang="en-US" sz="1200" dirty="0"/>
            </a:p>
          </p:txBody>
        </p:sp>
      </p:grpSp>
      <p:sp>
        <p:nvSpPr>
          <p:cNvPr id="14" name="Slide Number Placeholder 13"/>
          <p:cNvSpPr>
            <a:spLocks noGrp="1"/>
          </p:cNvSpPr>
          <p:nvPr>
            <p:ph type="sldNum" sz="quarter" idx="12"/>
          </p:nvPr>
        </p:nvSpPr>
        <p:spPr/>
        <p:txBody>
          <a:bodyPr/>
          <a:lstStyle/>
          <a:p>
            <a:fld id="{01259269-5698-3740-9C5D-584A5230F805}" type="slidenum">
              <a:rPr lang="en-US" smtClean="0"/>
              <a:pPr/>
              <a:t>27</a:t>
            </a:fld>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Distribution of announced IP space</a:t>
            </a:r>
            <a:br>
              <a:rPr lang="en-US" dirty="0" smtClean="0"/>
            </a:br>
            <a:r>
              <a:rPr lang="en-US" b="1" dirty="0" smtClean="0"/>
              <a:t>May 2009</a:t>
            </a:r>
            <a:r>
              <a:rPr lang="en-US" dirty="0" smtClean="0"/>
              <a:t>					</a:t>
            </a:r>
            <a:r>
              <a:rPr lang="en-US" sz="2222" dirty="0" smtClean="0"/>
              <a:t>[8/8]</a:t>
            </a:r>
            <a:endParaRPr lang="en-US" sz="2222" dirty="0"/>
          </a:p>
        </p:txBody>
      </p:sp>
      <p:pic>
        <p:nvPicPr>
          <p:cNvPr id="4" name="Content Placeholder 3" descr="bgp_count_2003.png"/>
          <p:cNvPicPr>
            <a:picLocks noGrp="1" noChangeAspect="1"/>
          </p:cNvPicPr>
          <p:nvPr>
            <p:ph sz="quarter" idx="1"/>
          </p:nvPr>
        </p:nvPicPr>
        <p:blipFill>
          <a:blip r:embed="rId3"/>
          <a:stretch>
            <a:fillRect/>
          </a:stretch>
        </p:blipFill>
        <p:spPr>
          <a:xfrm>
            <a:off x="1363358" y="1219200"/>
            <a:ext cx="6417284" cy="4937759"/>
          </a:xfrm>
        </p:spPr>
      </p:pic>
      <p:grpSp>
        <p:nvGrpSpPr>
          <p:cNvPr id="12" name="Group 11"/>
          <p:cNvGrpSpPr/>
          <p:nvPr/>
        </p:nvGrpSpPr>
        <p:grpSpPr>
          <a:xfrm>
            <a:off x="7696200" y="3456801"/>
            <a:ext cx="1252213" cy="2763798"/>
            <a:chOff x="7696200" y="3456801"/>
            <a:chExt cx="1252213" cy="2763798"/>
          </a:xfrm>
        </p:grpSpPr>
        <p:grpSp>
          <p:nvGrpSpPr>
            <p:cNvPr id="13" name="Group 12"/>
            <p:cNvGrpSpPr/>
            <p:nvPr/>
          </p:nvGrpSpPr>
          <p:grpSpPr>
            <a:xfrm>
              <a:off x="7696200" y="3456801"/>
              <a:ext cx="1219200" cy="2763798"/>
              <a:chOff x="7696200" y="3456801"/>
              <a:chExt cx="1219200" cy="2763798"/>
            </a:xfrm>
          </p:grpSpPr>
          <p:pic>
            <p:nvPicPr>
              <p:cNvPr id="22" name="Picture 21" descr="scale.jpg"/>
              <p:cNvPicPr>
                <a:picLocks noChangeAspect="1"/>
              </p:cNvPicPr>
              <p:nvPr/>
            </p:nvPicPr>
            <p:blipFill>
              <a:blip r:embed="rId4"/>
              <a:stretch>
                <a:fillRect/>
              </a:stretch>
            </p:blipFill>
            <p:spPr>
              <a:xfrm rot="10800000">
                <a:off x="8445500" y="3820160"/>
                <a:ext cx="241300" cy="2336800"/>
              </a:xfrm>
              <a:prstGeom prst="rect">
                <a:avLst/>
              </a:prstGeom>
            </p:spPr>
          </p:pic>
          <p:sp>
            <p:nvSpPr>
              <p:cNvPr id="23" name="TextBox 22"/>
              <p:cNvSpPr txBox="1"/>
              <p:nvPr/>
            </p:nvSpPr>
            <p:spPr>
              <a:xfrm>
                <a:off x="8001000" y="5943600"/>
                <a:ext cx="444500" cy="276999"/>
              </a:xfrm>
              <a:prstGeom prst="rect">
                <a:avLst/>
              </a:prstGeom>
              <a:noFill/>
            </p:spPr>
            <p:txBody>
              <a:bodyPr wrap="square" rtlCol="0">
                <a:spAutoFit/>
              </a:bodyPr>
              <a:lstStyle/>
              <a:p>
                <a:pPr algn="r"/>
                <a:r>
                  <a:rPr lang="en-US" sz="1200" dirty="0" smtClean="0"/>
                  <a:t>0</a:t>
                </a:r>
                <a:endParaRPr lang="en-US" sz="1200" dirty="0"/>
              </a:p>
            </p:txBody>
          </p:sp>
          <p:sp>
            <p:nvSpPr>
              <p:cNvPr id="24" name="TextBox 23"/>
              <p:cNvSpPr txBox="1"/>
              <p:nvPr/>
            </p:nvSpPr>
            <p:spPr>
              <a:xfrm>
                <a:off x="7696200" y="3761601"/>
                <a:ext cx="749300" cy="276999"/>
              </a:xfrm>
              <a:prstGeom prst="rect">
                <a:avLst/>
              </a:prstGeom>
              <a:noFill/>
            </p:spPr>
            <p:txBody>
              <a:bodyPr wrap="square" rtlCol="0">
                <a:spAutoFit/>
              </a:bodyPr>
              <a:lstStyle/>
              <a:p>
                <a:pPr algn="r"/>
                <a:r>
                  <a:rPr lang="en-US" sz="1200" dirty="0" smtClean="0"/>
                  <a:t>1.17b</a:t>
                </a:r>
                <a:endParaRPr lang="en-US" sz="1200" dirty="0"/>
              </a:p>
            </p:txBody>
          </p:sp>
          <p:sp>
            <p:nvSpPr>
              <p:cNvPr id="25" name="TextBox 24"/>
              <p:cNvSpPr txBox="1"/>
              <p:nvPr/>
            </p:nvSpPr>
            <p:spPr>
              <a:xfrm>
                <a:off x="7848600" y="4295001"/>
                <a:ext cx="596900" cy="276999"/>
              </a:xfrm>
              <a:prstGeom prst="rect">
                <a:avLst/>
              </a:prstGeom>
              <a:noFill/>
            </p:spPr>
            <p:txBody>
              <a:bodyPr wrap="square" rtlCol="0">
                <a:spAutoFit/>
              </a:bodyPr>
              <a:lstStyle/>
              <a:p>
                <a:pPr algn="r"/>
                <a:r>
                  <a:rPr lang="en-US" sz="1200" dirty="0" smtClean="0"/>
                  <a:t>6m</a:t>
                </a:r>
                <a:endParaRPr lang="en-US" sz="1200" dirty="0"/>
              </a:p>
            </p:txBody>
          </p:sp>
          <p:sp>
            <p:nvSpPr>
              <p:cNvPr id="26" name="TextBox 25"/>
              <p:cNvSpPr txBox="1"/>
              <p:nvPr/>
            </p:nvSpPr>
            <p:spPr>
              <a:xfrm>
                <a:off x="7848600" y="4828401"/>
                <a:ext cx="596900" cy="276999"/>
              </a:xfrm>
              <a:prstGeom prst="rect">
                <a:avLst/>
              </a:prstGeom>
              <a:noFill/>
            </p:spPr>
            <p:txBody>
              <a:bodyPr wrap="square" rtlCol="0">
                <a:spAutoFit/>
              </a:bodyPr>
              <a:lstStyle/>
              <a:p>
                <a:pPr algn="r"/>
                <a:r>
                  <a:rPr lang="en-US" sz="1200" dirty="0" smtClean="0"/>
                  <a:t>10k</a:t>
                </a:r>
                <a:endParaRPr lang="en-US" sz="1200" dirty="0"/>
              </a:p>
            </p:txBody>
          </p:sp>
          <p:sp>
            <p:nvSpPr>
              <p:cNvPr id="27" name="TextBox 26"/>
              <p:cNvSpPr txBox="1"/>
              <p:nvPr/>
            </p:nvSpPr>
            <p:spPr>
              <a:xfrm>
                <a:off x="7848600" y="5361801"/>
                <a:ext cx="596900" cy="276999"/>
              </a:xfrm>
              <a:prstGeom prst="rect">
                <a:avLst/>
              </a:prstGeom>
              <a:noFill/>
            </p:spPr>
            <p:txBody>
              <a:bodyPr wrap="square" rtlCol="0">
                <a:spAutoFit/>
              </a:bodyPr>
              <a:lstStyle/>
              <a:p>
                <a:pPr algn="r"/>
                <a:r>
                  <a:rPr lang="en-US" sz="1200" dirty="0" smtClean="0"/>
                  <a:t>184</a:t>
                </a:r>
                <a:endParaRPr lang="en-US" sz="1200" dirty="0"/>
              </a:p>
            </p:txBody>
          </p:sp>
          <p:sp>
            <p:nvSpPr>
              <p:cNvPr id="28" name="TextBox 27"/>
              <p:cNvSpPr txBox="1"/>
              <p:nvPr/>
            </p:nvSpPr>
            <p:spPr>
              <a:xfrm>
                <a:off x="8001000" y="3456801"/>
                <a:ext cx="914400" cy="276999"/>
              </a:xfrm>
              <a:prstGeom prst="rect">
                <a:avLst/>
              </a:prstGeom>
              <a:noFill/>
            </p:spPr>
            <p:txBody>
              <a:bodyPr wrap="square" rtlCol="0">
                <a:spAutoFit/>
              </a:bodyPr>
              <a:lstStyle/>
              <a:p>
                <a:pPr algn="ctr"/>
                <a:r>
                  <a:rPr lang="en-US" sz="1200" dirty="0" smtClean="0"/>
                  <a:t>Exp scale</a:t>
                </a:r>
                <a:endParaRPr lang="en-US" sz="1200" dirty="0"/>
              </a:p>
            </p:txBody>
          </p:sp>
        </p:grpSp>
        <p:sp>
          <p:nvSpPr>
            <p:cNvPr id="21" name="TextBox 20"/>
            <p:cNvSpPr txBox="1"/>
            <p:nvPr/>
          </p:nvSpPr>
          <p:spPr>
            <a:xfrm rot="16200000">
              <a:off x="8009813" y="4624000"/>
              <a:ext cx="1600199" cy="277001"/>
            </a:xfrm>
            <a:prstGeom prst="rect">
              <a:avLst/>
            </a:prstGeom>
            <a:noFill/>
          </p:spPr>
          <p:txBody>
            <a:bodyPr wrap="square" rtlCol="0">
              <a:spAutoFit/>
            </a:bodyPr>
            <a:lstStyle/>
            <a:p>
              <a:r>
                <a:rPr lang="en-US" sz="1200" dirty="0" smtClean="0"/>
                <a:t># of addresses</a:t>
              </a:r>
              <a:endParaRPr lang="en-US" sz="1200" dirty="0"/>
            </a:p>
          </p:txBody>
        </p:sp>
      </p:grpSp>
      <p:sp>
        <p:nvSpPr>
          <p:cNvPr id="14" name="Slide Number Placeholder 13"/>
          <p:cNvSpPr>
            <a:spLocks noGrp="1"/>
          </p:cNvSpPr>
          <p:nvPr>
            <p:ph type="sldNum" sz="quarter" idx="12"/>
          </p:nvPr>
        </p:nvSpPr>
        <p:spPr/>
        <p:txBody>
          <a:bodyPr/>
          <a:lstStyle/>
          <a:p>
            <a:fld id="{01259269-5698-3740-9C5D-584A5230F805}" type="slidenum">
              <a:rPr lang="en-US" smtClean="0"/>
              <a:pPr/>
              <a:t>28</a:t>
            </a:fld>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Number of prefixes versus IP space</a:t>
            </a:r>
            <a:endParaRPr lang="en-US" dirty="0"/>
          </a:p>
        </p:txBody>
      </p:sp>
      <p:pic>
        <p:nvPicPr>
          <p:cNvPr id="4" name="Content Placeholder 3" descr="bgp_count_2009_2.png"/>
          <p:cNvPicPr>
            <a:picLocks noGrp="1" noChangeAspect="1"/>
          </p:cNvPicPr>
          <p:nvPr>
            <p:ph sz="quarter" idx="1"/>
          </p:nvPr>
        </p:nvPicPr>
        <p:blipFill>
          <a:blip r:embed="rId2"/>
          <a:srcRect l="-14129" r="-14129"/>
          <a:stretch>
            <a:fillRect/>
          </a:stretch>
        </p:blipFill>
        <p:spPr>
          <a:xfrm>
            <a:off x="-228600" y="2057400"/>
            <a:ext cx="5207000" cy="3124200"/>
          </a:xfrm>
        </p:spPr>
      </p:pic>
      <p:pic>
        <p:nvPicPr>
          <p:cNvPr id="5" name="Content Placeholder 3" descr="bgp_count_2003.png"/>
          <p:cNvPicPr>
            <a:picLocks noChangeAspect="1"/>
          </p:cNvPicPr>
          <p:nvPr/>
        </p:nvPicPr>
        <p:blipFill>
          <a:blip r:embed="rId3"/>
          <a:stretch>
            <a:fillRect/>
          </a:stretch>
        </p:blipFill>
        <p:spPr>
          <a:xfrm>
            <a:off x="4648200" y="2057400"/>
            <a:ext cx="4060319" cy="3124200"/>
          </a:xfrm>
          <a:prstGeom prst="rect">
            <a:avLst/>
          </a:prstGeom>
        </p:spPr>
      </p:pic>
      <p:sp>
        <p:nvSpPr>
          <p:cNvPr id="6" name="TextBox 5"/>
          <p:cNvSpPr txBox="1"/>
          <p:nvPr/>
        </p:nvSpPr>
        <p:spPr>
          <a:xfrm>
            <a:off x="1066800" y="1447800"/>
            <a:ext cx="2590800" cy="369332"/>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dirty="0" smtClean="0"/>
              <a:t>Number of prefixes</a:t>
            </a:r>
            <a:endParaRPr lang="en-US" dirty="0"/>
          </a:p>
        </p:txBody>
      </p:sp>
      <p:sp>
        <p:nvSpPr>
          <p:cNvPr id="7" name="TextBox 6"/>
          <p:cNvSpPr txBox="1"/>
          <p:nvPr/>
        </p:nvSpPr>
        <p:spPr>
          <a:xfrm>
            <a:off x="5486400" y="1447800"/>
            <a:ext cx="2590800" cy="369332"/>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dirty="0" smtClean="0"/>
              <a:t>IP space</a:t>
            </a:r>
            <a:endParaRPr lang="en-US" dirty="0"/>
          </a:p>
        </p:txBody>
      </p:sp>
      <p:grpSp>
        <p:nvGrpSpPr>
          <p:cNvPr id="3" name="Group 7"/>
          <p:cNvGrpSpPr/>
          <p:nvPr/>
        </p:nvGrpSpPr>
        <p:grpSpPr>
          <a:xfrm rot="5400000">
            <a:off x="2030596" y="4425806"/>
            <a:ext cx="1099809" cy="2763798"/>
            <a:chOff x="7848600" y="3456801"/>
            <a:chExt cx="1099809" cy="2763798"/>
          </a:xfrm>
        </p:grpSpPr>
        <p:grpSp>
          <p:nvGrpSpPr>
            <p:cNvPr id="8" name="Group 12"/>
            <p:cNvGrpSpPr/>
            <p:nvPr/>
          </p:nvGrpSpPr>
          <p:grpSpPr>
            <a:xfrm>
              <a:off x="7848600" y="3456801"/>
              <a:ext cx="1066800" cy="2763798"/>
              <a:chOff x="7848600" y="3456801"/>
              <a:chExt cx="1066800" cy="2763798"/>
            </a:xfrm>
          </p:grpSpPr>
          <p:pic>
            <p:nvPicPr>
              <p:cNvPr id="11" name="Picture 10" descr="scale.jpg"/>
              <p:cNvPicPr>
                <a:picLocks noChangeAspect="1"/>
              </p:cNvPicPr>
              <p:nvPr/>
            </p:nvPicPr>
            <p:blipFill>
              <a:blip r:embed="rId4"/>
              <a:stretch>
                <a:fillRect/>
              </a:stretch>
            </p:blipFill>
            <p:spPr>
              <a:xfrm rot="10800000">
                <a:off x="8445500" y="3820160"/>
                <a:ext cx="241300" cy="2336800"/>
              </a:xfrm>
              <a:prstGeom prst="rect">
                <a:avLst/>
              </a:prstGeom>
            </p:spPr>
          </p:pic>
          <p:sp>
            <p:nvSpPr>
              <p:cNvPr id="12" name="TextBox 11"/>
              <p:cNvSpPr txBox="1"/>
              <p:nvPr/>
            </p:nvSpPr>
            <p:spPr>
              <a:xfrm>
                <a:off x="8001000" y="5943600"/>
                <a:ext cx="444500" cy="276999"/>
              </a:xfrm>
              <a:prstGeom prst="rect">
                <a:avLst/>
              </a:prstGeom>
              <a:noFill/>
            </p:spPr>
            <p:txBody>
              <a:bodyPr wrap="square" rtlCol="0">
                <a:spAutoFit/>
              </a:bodyPr>
              <a:lstStyle/>
              <a:p>
                <a:pPr algn="r"/>
                <a:r>
                  <a:rPr lang="en-US" sz="1200" dirty="0" smtClean="0"/>
                  <a:t>0</a:t>
                </a:r>
                <a:endParaRPr lang="en-US" sz="1200" dirty="0"/>
              </a:p>
            </p:txBody>
          </p:sp>
          <p:sp>
            <p:nvSpPr>
              <p:cNvPr id="13" name="TextBox 12"/>
              <p:cNvSpPr txBox="1"/>
              <p:nvPr/>
            </p:nvSpPr>
            <p:spPr>
              <a:xfrm>
                <a:off x="7848600" y="3761601"/>
                <a:ext cx="596900" cy="276999"/>
              </a:xfrm>
              <a:prstGeom prst="rect">
                <a:avLst/>
              </a:prstGeom>
              <a:noFill/>
            </p:spPr>
            <p:txBody>
              <a:bodyPr wrap="square" rtlCol="0">
                <a:spAutoFit/>
              </a:bodyPr>
              <a:lstStyle/>
              <a:p>
                <a:pPr algn="r"/>
                <a:r>
                  <a:rPr lang="en-US" sz="1200" dirty="0" smtClean="0"/>
                  <a:t>115k</a:t>
                </a:r>
                <a:endParaRPr lang="en-US" sz="1200" dirty="0"/>
              </a:p>
            </p:txBody>
          </p:sp>
          <p:sp>
            <p:nvSpPr>
              <p:cNvPr id="14" name="TextBox 13"/>
              <p:cNvSpPr txBox="1"/>
              <p:nvPr/>
            </p:nvSpPr>
            <p:spPr>
              <a:xfrm>
                <a:off x="7848600" y="4295001"/>
                <a:ext cx="596900" cy="276999"/>
              </a:xfrm>
              <a:prstGeom prst="rect">
                <a:avLst/>
              </a:prstGeom>
              <a:noFill/>
            </p:spPr>
            <p:txBody>
              <a:bodyPr wrap="square" rtlCol="0">
                <a:spAutoFit/>
              </a:bodyPr>
              <a:lstStyle/>
              <a:p>
                <a:pPr algn="r"/>
                <a:r>
                  <a:rPr lang="en-US" sz="1200" dirty="0" smtClean="0"/>
                  <a:t>6.3K</a:t>
                </a:r>
                <a:endParaRPr lang="en-US" sz="1200" dirty="0"/>
              </a:p>
            </p:txBody>
          </p:sp>
          <p:sp>
            <p:nvSpPr>
              <p:cNvPr id="15" name="TextBox 14"/>
              <p:cNvSpPr txBox="1"/>
              <p:nvPr/>
            </p:nvSpPr>
            <p:spPr>
              <a:xfrm>
                <a:off x="7848600" y="4828401"/>
                <a:ext cx="596900" cy="276999"/>
              </a:xfrm>
              <a:prstGeom prst="rect">
                <a:avLst/>
              </a:prstGeom>
              <a:noFill/>
            </p:spPr>
            <p:txBody>
              <a:bodyPr wrap="square" rtlCol="0">
                <a:spAutoFit/>
              </a:bodyPr>
              <a:lstStyle/>
              <a:p>
                <a:pPr algn="r"/>
                <a:r>
                  <a:rPr lang="en-US" sz="1200" dirty="0" smtClean="0"/>
                  <a:t>340</a:t>
                </a:r>
                <a:endParaRPr lang="en-US" sz="1200" dirty="0"/>
              </a:p>
            </p:txBody>
          </p:sp>
          <p:sp>
            <p:nvSpPr>
              <p:cNvPr id="16" name="TextBox 15"/>
              <p:cNvSpPr txBox="1"/>
              <p:nvPr/>
            </p:nvSpPr>
            <p:spPr>
              <a:xfrm>
                <a:off x="7848600" y="5361801"/>
                <a:ext cx="596900" cy="276999"/>
              </a:xfrm>
              <a:prstGeom prst="rect">
                <a:avLst/>
              </a:prstGeom>
              <a:noFill/>
            </p:spPr>
            <p:txBody>
              <a:bodyPr wrap="square" rtlCol="0">
                <a:spAutoFit/>
              </a:bodyPr>
              <a:lstStyle/>
              <a:p>
                <a:pPr algn="r"/>
                <a:r>
                  <a:rPr lang="en-US" sz="1200" dirty="0" smtClean="0"/>
                  <a:t>18</a:t>
                </a:r>
                <a:endParaRPr lang="en-US" sz="1200" dirty="0"/>
              </a:p>
            </p:txBody>
          </p:sp>
          <p:sp>
            <p:nvSpPr>
              <p:cNvPr id="17" name="TextBox 16"/>
              <p:cNvSpPr txBox="1"/>
              <p:nvPr/>
            </p:nvSpPr>
            <p:spPr>
              <a:xfrm>
                <a:off x="8001000" y="3456801"/>
                <a:ext cx="914400" cy="276999"/>
              </a:xfrm>
              <a:prstGeom prst="rect">
                <a:avLst/>
              </a:prstGeom>
              <a:noFill/>
            </p:spPr>
            <p:txBody>
              <a:bodyPr wrap="square" rtlCol="0">
                <a:spAutoFit/>
              </a:bodyPr>
              <a:lstStyle/>
              <a:p>
                <a:pPr algn="ctr"/>
                <a:r>
                  <a:rPr lang="en-US" sz="1200" dirty="0" smtClean="0"/>
                  <a:t>Exp scale</a:t>
                </a:r>
                <a:endParaRPr lang="en-US" sz="1200" dirty="0"/>
              </a:p>
            </p:txBody>
          </p:sp>
        </p:grpSp>
        <p:sp>
          <p:nvSpPr>
            <p:cNvPr id="10" name="TextBox 9"/>
            <p:cNvSpPr txBox="1"/>
            <p:nvPr/>
          </p:nvSpPr>
          <p:spPr>
            <a:xfrm rot="16200000">
              <a:off x="8352710" y="4689901"/>
              <a:ext cx="914400" cy="276999"/>
            </a:xfrm>
            <a:prstGeom prst="rect">
              <a:avLst/>
            </a:prstGeom>
            <a:noFill/>
          </p:spPr>
          <p:txBody>
            <a:bodyPr wrap="square" rtlCol="0">
              <a:spAutoFit/>
            </a:bodyPr>
            <a:lstStyle/>
            <a:p>
              <a:r>
                <a:rPr lang="en-US" sz="1200" dirty="0" smtClean="0"/>
                <a:t>prefixes</a:t>
              </a:r>
              <a:endParaRPr lang="en-US" sz="1200" dirty="0"/>
            </a:p>
          </p:txBody>
        </p:sp>
      </p:grpSp>
      <p:grpSp>
        <p:nvGrpSpPr>
          <p:cNvPr id="9" name="Group 17"/>
          <p:cNvGrpSpPr/>
          <p:nvPr/>
        </p:nvGrpSpPr>
        <p:grpSpPr>
          <a:xfrm rot="5400000">
            <a:off x="6221594" y="4316594"/>
            <a:ext cx="1252213" cy="2763798"/>
            <a:chOff x="7696200" y="3456801"/>
            <a:chExt cx="1252213" cy="2763798"/>
          </a:xfrm>
        </p:grpSpPr>
        <p:grpSp>
          <p:nvGrpSpPr>
            <p:cNvPr id="18" name="Group 12"/>
            <p:cNvGrpSpPr/>
            <p:nvPr/>
          </p:nvGrpSpPr>
          <p:grpSpPr>
            <a:xfrm>
              <a:off x="7696200" y="3456801"/>
              <a:ext cx="1219200" cy="2763798"/>
              <a:chOff x="7696200" y="3456801"/>
              <a:chExt cx="1219200" cy="2763798"/>
            </a:xfrm>
          </p:grpSpPr>
          <p:pic>
            <p:nvPicPr>
              <p:cNvPr id="21" name="Picture 20" descr="scale.jpg"/>
              <p:cNvPicPr>
                <a:picLocks noChangeAspect="1"/>
              </p:cNvPicPr>
              <p:nvPr/>
            </p:nvPicPr>
            <p:blipFill>
              <a:blip r:embed="rId4"/>
              <a:stretch>
                <a:fillRect/>
              </a:stretch>
            </p:blipFill>
            <p:spPr>
              <a:xfrm rot="10800000">
                <a:off x="8445500" y="3820160"/>
                <a:ext cx="241300" cy="2336800"/>
              </a:xfrm>
              <a:prstGeom prst="rect">
                <a:avLst/>
              </a:prstGeom>
            </p:spPr>
          </p:pic>
          <p:sp>
            <p:nvSpPr>
              <p:cNvPr id="22" name="TextBox 21"/>
              <p:cNvSpPr txBox="1"/>
              <p:nvPr/>
            </p:nvSpPr>
            <p:spPr>
              <a:xfrm>
                <a:off x="8001000" y="5943600"/>
                <a:ext cx="444500" cy="276999"/>
              </a:xfrm>
              <a:prstGeom prst="rect">
                <a:avLst/>
              </a:prstGeom>
              <a:noFill/>
            </p:spPr>
            <p:txBody>
              <a:bodyPr wrap="square" rtlCol="0">
                <a:spAutoFit/>
              </a:bodyPr>
              <a:lstStyle/>
              <a:p>
                <a:pPr algn="r"/>
                <a:r>
                  <a:rPr lang="en-US" sz="1200" dirty="0" smtClean="0"/>
                  <a:t>0</a:t>
                </a:r>
                <a:endParaRPr lang="en-US" sz="1200" dirty="0"/>
              </a:p>
            </p:txBody>
          </p:sp>
          <p:sp>
            <p:nvSpPr>
              <p:cNvPr id="23" name="TextBox 22"/>
              <p:cNvSpPr txBox="1"/>
              <p:nvPr/>
            </p:nvSpPr>
            <p:spPr>
              <a:xfrm>
                <a:off x="7696200" y="3761601"/>
                <a:ext cx="749300" cy="276999"/>
              </a:xfrm>
              <a:prstGeom prst="rect">
                <a:avLst/>
              </a:prstGeom>
              <a:noFill/>
            </p:spPr>
            <p:txBody>
              <a:bodyPr wrap="square" rtlCol="0">
                <a:spAutoFit/>
              </a:bodyPr>
              <a:lstStyle/>
              <a:p>
                <a:pPr algn="r"/>
                <a:r>
                  <a:rPr lang="en-US" sz="1200" dirty="0" smtClean="0"/>
                  <a:t>1.17b</a:t>
                </a:r>
                <a:endParaRPr lang="en-US" sz="1200" dirty="0"/>
              </a:p>
            </p:txBody>
          </p:sp>
          <p:sp>
            <p:nvSpPr>
              <p:cNvPr id="24" name="TextBox 23"/>
              <p:cNvSpPr txBox="1"/>
              <p:nvPr/>
            </p:nvSpPr>
            <p:spPr>
              <a:xfrm>
                <a:off x="7848600" y="4295001"/>
                <a:ext cx="596900" cy="276999"/>
              </a:xfrm>
              <a:prstGeom prst="rect">
                <a:avLst/>
              </a:prstGeom>
              <a:noFill/>
            </p:spPr>
            <p:txBody>
              <a:bodyPr wrap="square" rtlCol="0">
                <a:spAutoFit/>
              </a:bodyPr>
              <a:lstStyle/>
              <a:p>
                <a:pPr algn="r"/>
                <a:r>
                  <a:rPr lang="en-US" sz="1200" dirty="0" smtClean="0"/>
                  <a:t>6m</a:t>
                </a:r>
                <a:endParaRPr lang="en-US" sz="1200" dirty="0"/>
              </a:p>
            </p:txBody>
          </p:sp>
          <p:sp>
            <p:nvSpPr>
              <p:cNvPr id="25" name="TextBox 24"/>
              <p:cNvSpPr txBox="1"/>
              <p:nvPr/>
            </p:nvSpPr>
            <p:spPr>
              <a:xfrm>
                <a:off x="7848600" y="4828401"/>
                <a:ext cx="596900" cy="276999"/>
              </a:xfrm>
              <a:prstGeom prst="rect">
                <a:avLst/>
              </a:prstGeom>
              <a:noFill/>
            </p:spPr>
            <p:txBody>
              <a:bodyPr wrap="square" rtlCol="0">
                <a:spAutoFit/>
              </a:bodyPr>
              <a:lstStyle/>
              <a:p>
                <a:pPr algn="r"/>
                <a:r>
                  <a:rPr lang="en-US" sz="1200" dirty="0" smtClean="0"/>
                  <a:t>10k</a:t>
                </a:r>
                <a:endParaRPr lang="en-US" sz="1200" dirty="0"/>
              </a:p>
            </p:txBody>
          </p:sp>
          <p:sp>
            <p:nvSpPr>
              <p:cNvPr id="26" name="TextBox 25"/>
              <p:cNvSpPr txBox="1"/>
              <p:nvPr/>
            </p:nvSpPr>
            <p:spPr>
              <a:xfrm>
                <a:off x="7848600" y="5361801"/>
                <a:ext cx="596900" cy="276999"/>
              </a:xfrm>
              <a:prstGeom prst="rect">
                <a:avLst/>
              </a:prstGeom>
              <a:noFill/>
            </p:spPr>
            <p:txBody>
              <a:bodyPr wrap="square" rtlCol="0">
                <a:spAutoFit/>
              </a:bodyPr>
              <a:lstStyle/>
              <a:p>
                <a:pPr algn="r"/>
                <a:r>
                  <a:rPr lang="en-US" sz="1200" dirty="0" smtClean="0"/>
                  <a:t>184</a:t>
                </a:r>
                <a:endParaRPr lang="en-US" sz="1200" dirty="0"/>
              </a:p>
            </p:txBody>
          </p:sp>
          <p:sp>
            <p:nvSpPr>
              <p:cNvPr id="27" name="TextBox 26"/>
              <p:cNvSpPr txBox="1"/>
              <p:nvPr/>
            </p:nvSpPr>
            <p:spPr>
              <a:xfrm>
                <a:off x="8001000" y="3456801"/>
                <a:ext cx="914400" cy="276999"/>
              </a:xfrm>
              <a:prstGeom prst="rect">
                <a:avLst/>
              </a:prstGeom>
              <a:noFill/>
            </p:spPr>
            <p:txBody>
              <a:bodyPr wrap="square" rtlCol="0">
                <a:spAutoFit/>
              </a:bodyPr>
              <a:lstStyle/>
              <a:p>
                <a:pPr algn="ctr"/>
                <a:r>
                  <a:rPr lang="en-US" sz="1200" dirty="0" smtClean="0"/>
                  <a:t>Exp scale</a:t>
                </a:r>
                <a:endParaRPr lang="en-US" sz="1200" dirty="0"/>
              </a:p>
            </p:txBody>
          </p:sp>
        </p:grpSp>
        <p:sp>
          <p:nvSpPr>
            <p:cNvPr id="20" name="TextBox 19"/>
            <p:cNvSpPr txBox="1"/>
            <p:nvPr/>
          </p:nvSpPr>
          <p:spPr>
            <a:xfrm rot="16200000">
              <a:off x="8009813" y="4624000"/>
              <a:ext cx="1600199" cy="277001"/>
            </a:xfrm>
            <a:prstGeom prst="rect">
              <a:avLst/>
            </a:prstGeom>
            <a:noFill/>
          </p:spPr>
          <p:txBody>
            <a:bodyPr wrap="square" rtlCol="0">
              <a:spAutoFit/>
            </a:bodyPr>
            <a:lstStyle/>
            <a:p>
              <a:r>
                <a:rPr lang="en-US" sz="1200" dirty="0" smtClean="0"/>
                <a:t># of addresses</a:t>
              </a:r>
              <a:endParaRPr lang="en-US" sz="1200" dirty="0"/>
            </a:p>
          </p:txBody>
        </p:sp>
      </p:grpSp>
      <p:sp>
        <p:nvSpPr>
          <p:cNvPr id="28" name="Slide Number Placeholder 27"/>
          <p:cNvSpPr>
            <a:spLocks noGrp="1"/>
          </p:cNvSpPr>
          <p:nvPr>
            <p:ph type="sldNum" sz="quarter" idx="12"/>
          </p:nvPr>
        </p:nvSpPr>
        <p:spPr/>
        <p:txBody>
          <a:bodyPr/>
          <a:lstStyle/>
          <a:p>
            <a:fld id="{01259269-5698-3740-9C5D-584A5230F805}" type="slidenum">
              <a:rPr lang="en-US" smtClean="0"/>
              <a:pPr/>
              <a:t>29</a:t>
            </a:fld>
            <a:endParaRPr lang="en-US"/>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Source for IP allocation history</a:t>
            </a:r>
            <a:r>
              <a:rPr lang="en-US" dirty="0" smtClean="0"/>
              <a:t/>
            </a:r>
            <a:br>
              <a:rPr lang="en-US" dirty="0" smtClean="0"/>
            </a:br>
            <a:r>
              <a:rPr lang="en-US" sz="2778" dirty="0" smtClean="0"/>
              <a:t>Regional Internet Registries (</a:t>
            </a:r>
            <a:r>
              <a:rPr lang="en-US" sz="2778" dirty="0" err="1" smtClean="0"/>
              <a:t>RIRs</a:t>
            </a:r>
            <a:r>
              <a:rPr lang="en-US" sz="2778" dirty="0" smtClean="0"/>
              <a:t>)</a:t>
            </a:r>
            <a:endParaRPr lang="en-US" sz="2778" dirty="0"/>
          </a:p>
        </p:txBody>
      </p:sp>
      <p:pic>
        <p:nvPicPr>
          <p:cNvPr id="4" name="Content Placeholder 3" descr="region_map.jpg"/>
          <p:cNvPicPr>
            <a:picLocks noGrp="1" noChangeAspect="1"/>
          </p:cNvPicPr>
          <p:nvPr>
            <p:ph sz="quarter" idx="1"/>
          </p:nvPr>
        </p:nvPicPr>
        <p:blipFill>
          <a:blip r:embed="rId2"/>
          <a:srcRect t="-1014" b="-1014"/>
          <a:stretch>
            <a:fillRect/>
          </a:stretch>
        </p:blipFill>
        <p:spPr/>
      </p:pic>
      <p:sp>
        <p:nvSpPr>
          <p:cNvPr id="6" name="Slide Number Placeholder 5"/>
          <p:cNvSpPr>
            <a:spLocks noGrp="1"/>
          </p:cNvSpPr>
          <p:nvPr>
            <p:ph type="sldNum" sz="quarter" idx="12"/>
          </p:nvPr>
        </p:nvSpPr>
        <p:spPr/>
        <p:txBody>
          <a:bodyPr/>
          <a:lstStyle/>
          <a:p>
            <a:fld id="{01259269-5698-3740-9C5D-584A5230F805}" type="slidenum">
              <a:rPr lang="en-US" smtClean="0"/>
              <a:pPr/>
              <a:t>3</a:t>
            </a:fld>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Number of prefixes versus IP space</a:t>
            </a:r>
            <a:endParaRPr lang="en-US" dirty="0"/>
          </a:p>
        </p:txBody>
      </p:sp>
      <p:pic>
        <p:nvPicPr>
          <p:cNvPr id="4" name="Content Placeholder 3" descr="bgp_count_2009_2.png"/>
          <p:cNvPicPr>
            <a:picLocks noGrp="1" noChangeAspect="1"/>
          </p:cNvPicPr>
          <p:nvPr>
            <p:ph sz="quarter" idx="1"/>
          </p:nvPr>
        </p:nvPicPr>
        <p:blipFill>
          <a:blip r:embed="rId3"/>
          <a:stretch>
            <a:fillRect/>
          </a:stretch>
        </p:blipFill>
        <p:spPr>
          <a:xfrm>
            <a:off x="228210" y="2057400"/>
            <a:ext cx="4293379" cy="3124200"/>
          </a:xfrm>
        </p:spPr>
      </p:pic>
      <p:pic>
        <p:nvPicPr>
          <p:cNvPr id="5" name="Content Placeholder 3" descr="bgp_count_2003.png"/>
          <p:cNvPicPr>
            <a:picLocks noChangeAspect="1"/>
          </p:cNvPicPr>
          <p:nvPr/>
        </p:nvPicPr>
        <p:blipFill>
          <a:blip r:embed="rId4"/>
          <a:stretch>
            <a:fillRect/>
          </a:stretch>
        </p:blipFill>
        <p:spPr>
          <a:xfrm>
            <a:off x="4648199" y="2047102"/>
            <a:ext cx="4307531" cy="3134498"/>
          </a:xfrm>
          <a:prstGeom prst="rect">
            <a:avLst/>
          </a:prstGeom>
        </p:spPr>
      </p:pic>
      <p:sp>
        <p:nvSpPr>
          <p:cNvPr id="6" name="TextBox 5"/>
          <p:cNvSpPr txBox="1"/>
          <p:nvPr/>
        </p:nvSpPr>
        <p:spPr>
          <a:xfrm>
            <a:off x="1066800" y="1447800"/>
            <a:ext cx="2590800" cy="369332"/>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dirty="0" smtClean="0"/>
              <a:t>Number of prefixes</a:t>
            </a:r>
            <a:endParaRPr lang="en-US" dirty="0"/>
          </a:p>
        </p:txBody>
      </p:sp>
      <p:sp>
        <p:nvSpPr>
          <p:cNvPr id="7" name="TextBox 6"/>
          <p:cNvSpPr txBox="1"/>
          <p:nvPr/>
        </p:nvSpPr>
        <p:spPr>
          <a:xfrm>
            <a:off x="5486400" y="1447800"/>
            <a:ext cx="2590800" cy="369332"/>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dirty="0" smtClean="0"/>
              <a:t>IP space</a:t>
            </a:r>
            <a:endParaRPr lang="en-US" dirty="0"/>
          </a:p>
        </p:txBody>
      </p:sp>
      <p:grpSp>
        <p:nvGrpSpPr>
          <p:cNvPr id="3" name="Group 7"/>
          <p:cNvGrpSpPr/>
          <p:nvPr/>
        </p:nvGrpSpPr>
        <p:grpSpPr>
          <a:xfrm rot="5400000">
            <a:off x="2030596" y="4425806"/>
            <a:ext cx="1099809" cy="2763798"/>
            <a:chOff x="7848600" y="3456801"/>
            <a:chExt cx="1099809" cy="2763798"/>
          </a:xfrm>
        </p:grpSpPr>
        <p:grpSp>
          <p:nvGrpSpPr>
            <p:cNvPr id="8" name="Group 12"/>
            <p:cNvGrpSpPr/>
            <p:nvPr/>
          </p:nvGrpSpPr>
          <p:grpSpPr>
            <a:xfrm>
              <a:off x="7848600" y="3456801"/>
              <a:ext cx="1066800" cy="2763798"/>
              <a:chOff x="7848600" y="3456801"/>
              <a:chExt cx="1066800" cy="2763798"/>
            </a:xfrm>
          </p:grpSpPr>
          <p:pic>
            <p:nvPicPr>
              <p:cNvPr id="11" name="Picture 10" descr="scale.jpg"/>
              <p:cNvPicPr>
                <a:picLocks noChangeAspect="1"/>
              </p:cNvPicPr>
              <p:nvPr/>
            </p:nvPicPr>
            <p:blipFill>
              <a:blip r:embed="rId5"/>
              <a:stretch>
                <a:fillRect/>
              </a:stretch>
            </p:blipFill>
            <p:spPr>
              <a:xfrm rot="10800000">
                <a:off x="8445500" y="3820160"/>
                <a:ext cx="241300" cy="2336800"/>
              </a:xfrm>
              <a:prstGeom prst="rect">
                <a:avLst/>
              </a:prstGeom>
            </p:spPr>
          </p:pic>
          <p:sp>
            <p:nvSpPr>
              <p:cNvPr id="12" name="TextBox 11"/>
              <p:cNvSpPr txBox="1"/>
              <p:nvPr/>
            </p:nvSpPr>
            <p:spPr>
              <a:xfrm>
                <a:off x="8001000" y="5943600"/>
                <a:ext cx="444500" cy="276999"/>
              </a:xfrm>
              <a:prstGeom prst="rect">
                <a:avLst/>
              </a:prstGeom>
              <a:noFill/>
            </p:spPr>
            <p:txBody>
              <a:bodyPr wrap="square" rtlCol="0">
                <a:spAutoFit/>
              </a:bodyPr>
              <a:lstStyle/>
              <a:p>
                <a:pPr algn="r"/>
                <a:r>
                  <a:rPr lang="en-US" sz="1200" dirty="0" smtClean="0"/>
                  <a:t>0</a:t>
                </a:r>
                <a:endParaRPr lang="en-US" sz="1200" dirty="0"/>
              </a:p>
            </p:txBody>
          </p:sp>
          <p:sp>
            <p:nvSpPr>
              <p:cNvPr id="13" name="TextBox 12"/>
              <p:cNvSpPr txBox="1"/>
              <p:nvPr/>
            </p:nvSpPr>
            <p:spPr>
              <a:xfrm>
                <a:off x="7848600" y="3761601"/>
                <a:ext cx="596900" cy="276999"/>
              </a:xfrm>
              <a:prstGeom prst="rect">
                <a:avLst/>
              </a:prstGeom>
              <a:noFill/>
            </p:spPr>
            <p:txBody>
              <a:bodyPr wrap="square" rtlCol="0">
                <a:spAutoFit/>
              </a:bodyPr>
              <a:lstStyle/>
              <a:p>
                <a:pPr algn="r"/>
                <a:r>
                  <a:rPr lang="en-US" sz="1200" dirty="0" smtClean="0"/>
                  <a:t>115k</a:t>
                </a:r>
                <a:endParaRPr lang="en-US" sz="1200" dirty="0"/>
              </a:p>
            </p:txBody>
          </p:sp>
          <p:sp>
            <p:nvSpPr>
              <p:cNvPr id="14" name="TextBox 13"/>
              <p:cNvSpPr txBox="1"/>
              <p:nvPr/>
            </p:nvSpPr>
            <p:spPr>
              <a:xfrm>
                <a:off x="7848600" y="4295001"/>
                <a:ext cx="596900" cy="276999"/>
              </a:xfrm>
              <a:prstGeom prst="rect">
                <a:avLst/>
              </a:prstGeom>
              <a:noFill/>
            </p:spPr>
            <p:txBody>
              <a:bodyPr wrap="square" rtlCol="0">
                <a:spAutoFit/>
              </a:bodyPr>
              <a:lstStyle/>
              <a:p>
                <a:pPr algn="r"/>
                <a:r>
                  <a:rPr lang="en-US" sz="1200" dirty="0" smtClean="0"/>
                  <a:t>6.3K</a:t>
                </a:r>
                <a:endParaRPr lang="en-US" sz="1200" dirty="0"/>
              </a:p>
            </p:txBody>
          </p:sp>
          <p:sp>
            <p:nvSpPr>
              <p:cNvPr id="15" name="TextBox 14"/>
              <p:cNvSpPr txBox="1"/>
              <p:nvPr/>
            </p:nvSpPr>
            <p:spPr>
              <a:xfrm>
                <a:off x="7848600" y="4828401"/>
                <a:ext cx="596900" cy="276999"/>
              </a:xfrm>
              <a:prstGeom prst="rect">
                <a:avLst/>
              </a:prstGeom>
              <a:noFill/>
            </p:spPr>
            <p:txBody>
              <a:bodyPr wrap="square" rtlCol="0">
                <a:spAutoFit/>
              </a:bodyPr>
              <a:lstStyle/>
              <a:p>
                <a:pPr algn="r"/>
                <a:r>
                  <a:rPr lang="en-US" sz="1200" dirty="0" smtClean="0"/>
                  <a:t>340</a:t>
                </a:r>
                <a:endParaRPr lang="en-US" sz="1200" dirty="0"/>
              </a:p>
            </p:txBody>
          </p:sp>
          <p:sp>
            <p:nvSpPr>
              <p:cNvPr id="16" name="TextBox 15"/>
              <p:cNvSpPr txBox="1"/>
              <p:nvPr/>
            </p:nvSpPr>
            <p:spPr>
              <a:xfrm>
                <a:off x="7848600" y="5361801"/>
                <a:ext cx="596900" cy="276999"/>
              </a:xfrm>
              <a:prstGeom prst="rect">
                <a:avLst/>
              </a:prstGeom>
              <a:noFill/>
            </p:spPr>
            <p:txBody>
              <a:bodyPr wrap="square" rtlCol="0">
                <a:spAutoFit/>
              </a:bodyPr>
              <a:lstStyle/>
              <a:p>
                <a:pPr algn="r"/>
                <a:r>
                  <a:rPr lang="en-US" sz="1200" dirty="0" smtClean="0"/>
                  <a:t>18</a:t>
                </a:r>
                <a:endParaRPr lang="en-US" sz="1200" dirty="0"/>
              </a:p>
            </p:txBody>
          </p:sp>
          <p:sp>
            <p:nvSpPr>
              <p:cNvPr id="17" name="TextBox 16"/>
              <p:cNvSpPr txBox="1"/>
              <p:nvPr/>
            </p:nvSpPr>
            <p:spPr>
              <a:xfrm>
                <a:off x="8001000" y="3456801"/>
                <a:ext cx="914400" cy="276999"/>
              </a:xfrm>
              <a:prstGeom prst="rect">
                <a:avLst/>
              </a:prstGeom>
              <a:noFill/>
            </p:spPr>
            <p:txBody>
              <a:bodyPr wrap="square" rtlCol="0">
                <a:spAutoFit/>
              </a:bodyPr>
              <a:lstStyle/>
              <a:p>
                <a:pPr algn="ctr"/>
                <a:r>
                  <a:rPr lang="en-US" sz="1200" dirty="0" smtClean="0"/>
                  <a:t>Exp scale</a:t>
                </a:r>
                <a:endParaRPr lang="en-US" sz="1200" dirty="0"/>
              </a:p>
            </p:txBody>
          </p:sp>
        </p:grpSp>
        <p:sp>
          <p:nvSpPr>
            <p:cNvPr id="10" name="TextBox 9"/>
            <p:cNvSpPr txBox="1"/>
            <p:nvPr/>
          </p:nvSpPr>
          <p:spPr>
            <a:xfrm rot="16200000">
              <a:off x="8352710" y="4689901"/>
              <a:ext cx="914400" cy="276999"/>
            </a:xfrm>
            <a:prstGeom prst="rect">
              <a:avLst/>
            </a:prstGeom>
            <a:noFill/>
          </p:spPr>
          <p:txBody>
            <a:bodyPr wrap="square" rtlCol="0">
              <a:spAutoFit/>
            </a:bodyPr>
            <a:lstStyle/>
            <a:p>
              <a:r>
                <a:rPr lang="en-US" sz="1200" dirty="0" smtClean="0"/>
                <a:t>prefixes</a:t>
              </a:r>
              <a:endParaRPr lang="en-US" sz="1200" dirty="0"/>
            </a:p>
          </p:txBody>
        </p:sp>
      </p:grpSp>
      <p:grpSp>
        <p:nvGrpSpPr>
          <p:cNvPr id="9" name="Group 17"/>
          <p:cNvGrpSpPr/>
          <p:nvPr/>
        </p:nvGrpSpPr>
        <p:grpSpPr>
          <a:xfrm rot="5400000">
            <a:off x="6221594" y="4316594"/>
            <a:ext cx="1252213" cy="2763798"/>
            <a:chOff x="7696200" y="3456801"/>
            <a:chExt cx="1252213" cy="2763798"/>
          </a:xfrm>
        </p:grpSpPr>
        <p:grpSp>
          <p:nvGrpSpPr>
            <p:cNvPr id="18" name="Group 12"/>
            <p:cNvGrpSpPr/>
            <p:nvPr/>
          </p:nvGrpSpPr>
          <p:grpSpPr>
            <a:xfrm>
              <a:off x="7696200" y="3456801"/>
              <a:ext cx="1219200" cy="2763798"/>
              <a:chOff x="7696200" y="3456801"/>
              <a:chExt cx="1219200" cy="2763798"/>
            </a:xfrm>
          </p:grpSpPr>
          <p:pic>
            <p:nvPicPr>
              <p:cNvPr id="21" name="Picture 20" descr="scale.jpg"/>
              <p:cNvPicPr>
                <a:picLocks noChangeAspect="1"/>
              </p:cNvPicPr>
              <p:nvPr/>
            </p:nvPicPr>
            <p:blipFill>
              <a:blip r:embed="rId5"/>
              <a:stretch>
                <a:fillRect/>
              </a:stretch>
            </p:blipFill>
            <p:spPr>
              <a:xfrm rot="10800000">
                <a:off x="8445500" y="3820160"/>
                <a:ext cx="241300" cy="2336800"/>
              </a:xfrm>
              <a:prstGeom prst="rect">
                <a:avLst/>
              </a:prstGeom>
            </p:spPr>
          </p:pic>
          <p:sp>
            <p:nvSpPr>
              <p:cNvPr id="22" name="TextBox 21"/>
              <p:cNvSpPr txBox="1"/>
              <p:nvPr/>
            </p:nvSpPr>
            <p:spPr>
              <a:xfrm>
                <a:off x="8001000" y="5943600"/>
                <a:ext cx="444500" cy="276999"/>
              </a:xfrm>
              <a:prstGeom prst="rect">
                <a:avLst/>
              </a:prstGeom>
              <a:noFill/>
            </p:spPr>
            <p:txBody>
              <a:bodyPr wrap="square" rtlCol="0">
                <a:spAutoFit/>
              </a:bodyPr>
              <a:lstStyle/>
              <a:p>
                <a:pPr algn="r"/>
                <a:r>
                  <a:rPr lang="en-US" sz="1200" dirty="0" smtClean="0"/>
                  <a:t>0</a:t>
                </a:r>
                <a:endParaRPr lang="en-US" sz="1200" dirty="0"/>
              </a:p>
            </p:txBody>
          </p:sp>
          <p:sp>
            <p:nvSpPr>
              <p:cNvPr id="23" name="TextBox 22"/>
              <p:cNvSpPr txBox="1"/>
              <p:nvPr/>
            </p:nvSpPr>
            <p:spPr>
              <a:xfrm>
                <a:off x="7696200" y="3761601"/>
                <a:ext cx="749300" cy="276999"/>
              </a:xfrm>
              <a:prstGeom prst="rect">
                <a:avLst/>
              </a:prstGeom>
              <a:noFill/>
            </p:spPr>
            <p:txBody>
              <a:bodyPr wrap="square" rtlCol="0">
                <a:spAutoFit/>
              </a:bodyPr>
              <a:lstStyle/>
              <a:p>
                <a:pPr algn="r"/>
                <a:r>
                  <a:rPr lang="en-US" sz="1200" dirty="0" smtClean="0"/>
                  <a:t>1.17b</a:t>
                </a:r>
                <a:endParaRPr lang="en-US" sz="1200" dirty="0"/>
              </a:p>
            </p:txBody>
          </p:sp>
          <p:sp>
            <p:nvSpPr>
              <p:cNvPr id="24" name="TextBox 23"/>
              <p:cNvSpPr txBox="1"/>
              <p:nvPr/>
            </p:nvSpPr>
            <p:spPr>
              <a:xfrm>
                <a:off x="7848600" y="4295001"/>
                <a:ext cx="596900" cy="276999"/>
              </a:xfrm>
              <a:prstGeom prst="rect">
                <a:avLst/>
              </a:prstGeom>
              <a:noFill/>
            </p:spPr>
            <p:txBody>
              <a:bodyPr wrap="square" rtlCol="0">
                <a:spAutoFit/>
              </a:bodyPr>
              <a:lstStyle/>
              <a:p>
                <a:pPr algn="r"/>
                <a:r>
                  <a:rPr lang="en-US" sz="1200" dirty="0" smtClean="0"/>
                  <a:t>6m</a:t>
                </a:r>
                <a:endParaRPr lang="en-US" sz="1200" dirty="0"/>
              </a:p>
            </p:txBody>
          </p:sp>
          <p:sp>
            <p:nvSpPr>
              <p:cNvPr id="25" name="TextBox 24"/>
              <p:cNvSpPr txBox="1"/>
              <p:nvPr/>
            </p:nvSpPr>
            <p:spPr>
              <a:xfrm>
                <a:off x="7848600" y="4828401"/>
                <a:ext cx="596900" cy="276999"/>
              </a:xfrm>
              <a:prstGeom prst="rect">
                <a:avLst/>
              </a:prstGeom>
              <a:noFill/>
            </p:spPr>
            <p:txBody>
              <a:bodyPr wrap="square" rtlCol="0">
                <a:spAutoFit/>
              </a:bodyPr>
              <a:lstStyle/>
              <a:p>
                <a:pPr algn="r"/>
                <a:r>
                  <a:rPr lang="en-US" sz="1200" dirty="0" smtClean="0"/>
                  <a:t>10k</a:t>
                </a:r>
                <a:endParaRPr lang="en-US" sz="1200" dirty="0"/>
              </a:p>
            </p:txBody>
          </p:sp>
          <p:sp>
            <p:nvSpPr>
              <p:cNvPr id="26" name="TextBox 25"/>
              <p:cNvSpPr txBox="1"/>
              <p:nvPr/>
            </p:nvSpPr>
            <p:spPr>
              <a:xfrm>
                <a:off x="7848600" y="5361801"/>
                <a:ext cx="596900" cy="276999"/>
              </a:xfrm>
              <a:prstGeom prst="rect">
                <a:avLst/>
              </a:prstGeom>
              <a:noFill/>
            </p:spPr>
            <p:txBody>
              <a:bodyPr wrap="square" rtlCol="0">
                <a:spAutoFit/>
              </a:bodyPr>
              <a:lstStyle/>
              <a:p>
                <a:pPr algn="r"/>
                <a:r>
                  <a:rPr lang="en-US" sz="1200" dirty="0" smtClean="0"/>
                  <a:t>184</a:t>
                </a:r>
                <a:endParaRPr lang="en-US" sz="1200" dirty="0"/>
              </a:p>
            </p:txBody>
          </p:sp>
          <p:sp>
            <p:nvSpPr>
              <p:cNvPr id="27" name="TextBox 26"/>
              <p:cNvSpPr txBox="1"/>
              <p:nvPr/>
            </p:nvSpPr>
            <p:spPr>
              <a:xfrm>
                <a:off x="8001000" y="3456801"/>
                <a:ext cx="914400" cy="276999"/>
              </a:xfrm>
              <a:prstGeom prst="rect">
                <a:avLst/>
              </a:prstGeom>
              <a:noFill/>
            </p:spPr>
            <p:txBody>
              <a:bodyPr wrap="square" rtlCol="0">
                <a:spAutoFit/>
              </a:bodyPr>
              <a:lstStyle/>
              <a:p>
                <a:pPr algn="ctr"/>
                <a:r>
                  <a:rPr lang="en-US" sz="1200" dirty="0" smtClean="0"/>
                  <a:t>Exp scale</a:t>
                </a:r>
                <a:endParaRPr lang="en-US" sz="1200" dirty="0"/>
              </a:p>
            </p:txBody>
          </p:sp>
        </p:grpSp>
        <p:sp>
          <p:nvSpPr>
            <p:cNvPr id="20" name="TextBox 19"/>
            <p:cNvSpPr txBox="1"/>
            <p:nvPr/>
          </p:nvSpPr>
          <p:spPr>
            <a:xfrm rot="16200000">
              <a:off x="8009813" y="4624000"/>
              <a:ext cx="1600199" cy="277001"/>
            </a:xfrm>
            <a:prstGeom prst="rect">
              <a:avLst/>
            </a:prstGeom>
            <a:noFill/>
          </p:spPr>
          <p:txBody>
            <a:bodyPr wrap="square" rtlCol="0">
              <a:spAutoFit/>
            </a:bodyPr>
            <a:lstStyle/>
            <a:p>
              <a:r>
                <a:rPr lang="en-US" sz="1200" dirty="0" smtClean="0"/>
                <a:t># of addresses</a:t>
              </a:r>
              <a:endParaRPr lang="en-US" sz="1200" dirty="0"/>
            </a:p>
          </p:txBody>
        </p:sp>
      </p:grpSp>
      <p:sp>
        <p:nvSpPr>
          <p:cNvPr id="28" name="Slide Number Placeholder 27"/>
          <p:cNvSpPr>
            <a:spLocks noGrp="1"/>
          </p:cNvSpPr>
          <p:nvPr>
            <p:ph type="sldNum" sz="quarter" idx="12"/>
          </p:nvPr>
        </p:nvSpPr>
        <p:spPr/>
        <p:txBody>
          <a:bodyPr/>
          <a:lstStyle/>
          <a:p>
            <a:fld id="{01259269-5698-3740-9C5D-584A5230F805}" type="slidenum">
              <a:rPr lang="en-US" smtClean="0"/>
              <a:pPr/>
              <a:t>30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Distribution of prefix lengths</a:t>
            </a:r>
            <a:br>
              <a:rPr lang="en-US" dirty="0" smtClean="0"/>
            </a:br>
            <a:r>
              <a:rPr lang="en-US" sz="2222" dirty="0" smtClean="0"/>
              <a:t>IP allocations</a:t>
            </a:r>
            <a:endParaRPr lang="en-US" sz="2222" dirty="0"/>
          </a:p>
        </p:txBody>
      </p:sp>
      <p:pic>
        <p:nvPicPr>
          <p:cNvPr id="4" name="Content Placeholder 3" descr="01_bgp_prefixes_zoom.pdf"/>
          <p:cNvPicPr>
            <a:picLocks noGrp="1" noChangeAspect="1"/>
          </p:cNvPicPr>
          <p:nvPr>
            <p:ph sz="quarter" idx="1"/>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457200" y="1219200"/>
            <a:ext cx="8229600" cy="4937760"/>
          </a:xfrm>
        </p:spPr>
      </p:pic>
      <p:sp>
        <p:nvSpPr>
          <p:cNvPr id="5" name="TextBox 4"/>
          <p:cNvSpPr txBox="1"/>
          <p:nvPr/>
        </p:nvSpPr>
        <p:spPr>
          <a:xfrm>
            <a:off x="1143000" y="6156960"/>
            <a:ext cx="7391400" cy="646331"/>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dirty="0" smtClean="0"/>
              <a:t>Most of IP allocations are /24 blocks</a:t>
            </a:r>
          </a:p>
          <a:p>
            <a:r>
              <a:rPr lang="en-US" dirty="0" smtClean="0"/>
              <a:t>Big number of allocations of /16, /19 and /20 blocks</a:t>
            </a:r>
            <a:endParaRPr lang="en-US" dirty="0"/>
          </a:p>
        </p:txBody>
      </p:sp>
      <p:sp>
        <p:nvSpPr>
          <p:cNvPr id="6" name="Slide Number Placeholder 5"/>
          <p:cNvSpPr>
            <a:spLocks noGrp="1"/>
          </p:cNvSpPr>
          <p:nvPr>
            <p:ph type="sldNum" sz="quarter" idx="12"/>
          </p:nvPr>
        </p:nvSpPr>
        <p:spPr/>
        <p:txBody>
          <a:bodyPr/>
          <a:lstStyle/>
          <a:p>
            <a:fld id="{01259269-5698-3740-9C5D-584A5230F805}" type="slidenum">
              <a:rPr lang="en-US" smtClean="0"/>
              <a:pPr/>
              <a:t>31</a:t>
            </a:fld>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Distribution of prefix lengths</a:t>
            </a:r>
            <a:br>
              <a:rPr lang="en-US" dirty="0" smtClean="0"/>
            </a:br>
            <a:r>
              <a:rPr lang="en-US" sz="2222" dirty="0" smtClean="0"/>
              <a:t>BGP announcements</a:t>
            </a:r>
            <a:endParaRPr lang="en-US" sz="2222" dirty="0"/>
          </a:p>
        </p:txBody>
      </p:sp>
      <p:pic>
        <p:nvPicPr>
          <p:cNvPr id="4" name="Content Placeholder 3" descr="01_bgp_prefixes_zoom.pdf"/>
          <p:cNvPicPr>
            <a:picLocks noGrp="1" noChangeAspect="1"/>
          </p:cNvPicPr>
          <p:nvPr>
            <p:ph sz="quarter" idx="1"/>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457200" y="1219200"/>
            <a:ext cx="8229600" cy="4937760"/>
          </a:xfrm>
        </p:spPr>
      </p:pic>
      <p:sp>
        <p:nvSpPr>
          <p:cNvPr id="5" name="TextBox 4"/>
          <p:cNvSpPr txBox="1"/>
          <p:nvPr/>
        </p:nvSpPr>
        <p:spPr>
          <a:xfrm>
            <a:off x="1219200" y="6156960"/>
            <a:ext cx="7315200" cy="646331"/>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dirty="0" smtClean="0"/>
              <a:t>Most of BGP entries are /24 blocks   	- 50%</a:t>
            </a:r>
          </a:p>
          <a:p>
            <a:r>
              <a:rPr lang="en-US" dirty="0" smtClean="0"/>
              <a:t>/16,  /19,  /20,  /21, /22 and /23 		- the rest of 50%</a:t>
            </a:r>
            <a:endParaRPr lang="en-US" dirty="0"/>
          </a:p>
        </p:txBody>
      </p:sp>
      <p:sp>
        <p:nvSpPr>
          <p:cNvPr id="6" name="Left Brace 5"/>
          <p:cNvSpPr/>
          <p:nvPr/>
        </p:nvSpPr>
        <p:spPr>
          <a:xfrm>
            <a:off x="7239474" y="1781162"/>
            <a:ext cx="304800" cy="1952637"/>
          </a:xfrm>
          <a:prstGeom prst="leftBrace">
            <a:avLst/>
          </a:prstGeom>
          <a:ln/>
        </p:spPr>
        <p:style>
          <a:lnRef idx="2">
            <a:schemeClr val="accent1"/>
          </a:lnRef>
          <a:fillRef idx="0">
            <a:schemeClr val="accent1"/>
          </a:fillRef>
          <a:effectRef idx="1">
            <a:schemeClr val="accent1"/>
          </a:effectRef>
          <a:fontRef idx="minor">
            <a:schemeClr val="tx1"/>
          </a:fontRef>
        </p:style>
      </p:sp>
      <p:sp>
        <p:nvSpPr>
          <p:cNvPr id="7" name="TextBox 6"/>
          <p:cNvSpPr txBox="1"/>
          <p:nvPr/>
        </p:nvSpPr>
        <p:spPr>
          <a:xfrm>
            <a:off x="6019800" y="2286000"/>
            <a:ext cx="1143000" cy="92333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smtClean="0"/>
              <a:t>2.3x growth</a:t>
            </a:r>
          </a:p>
          <a:p>
            <a:r>
              <a:rPr lang="en-US" dirty="0" smtClean="0"/>
              <a:t>in 6 years</a:t>
            </a:r>
            <a:endParaRPr lang="en-US" dirty="0"/>
          </a:p>
        </p:txBody>
      </p:sp>
      <p:sp>
        <p:nvSpPr>
          <p:cNvPr id="8" name="Slide Number Placeholder 7"/>
          <p:cNvSpPr>
            <a:spLocks noGrp="1"/>
          </p:cNvSpPr>
          <p:nvPr>
            <p:ph type="sldNum" sz="quarter" idx="12"/>
          </p:nvPr>
        </p:nvSpPr>
        <p:spPr/>
        <p:txBody>
          <a:bodyPr/>
          <a:lstStyle/>
          <a:p>
            <a:fld id="{01259269-5698-3740-9C5D-584A5230F805}" type="slidenum">
              <a:rPr lang="en-US" smtClean="0"/>
              <a:pPr/>
              <a:t>32</a:t>
            </a:fld>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definitions</a:t>
            </a:r>
            <a:endParaRPr lang="en-US" dirty="0"/>
          </a:p>
        </p:txBody>
      </p:sp>
      <p:pic>
        <p:nvPicPr>
          <p:cNvPr id="4" name="Content Placeholder 3" descr="fragmented.pdf"/>
          <p:cNvPicPr>
            <a:picLocks noGrp="1" noChangeAspect="1"/>
          </p:cNvPicPr>
          <p:nvPr>
            <p:ph sz="quarter" idx="1"/>
          </p:nvPr>
        </p:nvPicPr>
        <mc:AlternateContent>
          <mc:Choice xmlns:ma="http://schemas.microsoft.com/office/mac/drawingml/2008/main" Requires="ma">
            <p:blipFill>
              <a:blip r:embed="rId3"/>
              <a:srcRect l="-2723" r="-2723"/>
              <a:stretch>
                <a:fillRect/>
              </a:stretch>
            </p:blipFill>
          </mc:Choice>
          <mc:Fallback>
            <p:blipFill>
              <a:blip r:embed="rId4"/>
              <a:srcRect l="-2723" r="-2723"/>
              <a:stretch>
                <a:fillRect/>
              </a:stretch>
            </p:blipFill>
          </mc:Fallback>
        </mc:AlternateContent>
        <p:spPr/>
      </p:pic>
      <p:sp>
        <p:nvSpPr>
          <p:cNvPr id="5" name="Slide Number Placeholder 4"/>
          <p:cNvSpPr>
            <a:spLocks noGrp="1"/>
          </p:cNvSpPr>
          <p:nvPr>
            <p:ph type="sldNum" sz="quarter" idx="12"/>
          </p:nvPr>
        </p:nvSpPr>
        <p:spPr/>
        <p:txBody>
          <a:bodyPr/>
          <a:lstStyle/>
          <a:p>
            <a:fld id="{01259269-5698-3740-9C5D-584A5230F805}" type="slidenum">
              <a:rPr lang="en-US" smtClean="0"/>
              <a:pPr/>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Impact of the fragmentation on the BGP routing table size</a:t>
            </a:r>
            <a:endParaRPr lang="en-US" dirty="0"/>
          </a:p>
        </p:txBody>
      </p:sp>
      <p:pic>
        <p:nvPicPr>
          <p:cNvPr id="4" name="Content Placeholder 3" descr="frag-2.pdf"/>
          <p:cNvPicPr>
            <a:picLocks noGrp="1" noChangeAspect="1"/>
          </p:cNvPicPr>
          <p:nvPr>
            <p:ph sz="quarter" idx="1"/>
          </p:nvPr>
        </p:nvPicPr>
        <mc:AlternateContent>
          <mc:Choice xmlns:ma="http://schemas.microsoft.com/office/mac/drawingml/2008/main" Requires="ma">
            <p:blipFill>
              <a:blip r:embed="rId3"/>
              <a:srcRect l="-6" r="-6"/>
              <a:stretch>
                <a:fillRect/>
              </a:stretch>
            </p:blipFill>
          </mc:Choice>
          <mc:Fallback>
            <p:blipFill>
              <a:blip r:embed="rId4"/>
              <a:srcRect l="-6" r="-6"/>
              <a:stretch>
                <a:fillRect/>
              </a:stretch>
            </p:blipFill>
          </mc:Fallback>
        </mc:AlternateContent>
        <p:spPr/>
      </p:pic>
      <p:cxnSp>
        <p:nvCxnSpPr>
          <p:cNvPr id="6" name="Straight Arrow Connector 5"/>
          <p:cNvCxnSpPr/>
          <p:nvPr/>
        </p:nvCxnSpPr>
        <p:spPr>
          <a:xfrm rot="5400000">
            <a:off x="6324600" y="3733800"/>
            <a:ext cx="2590800" cy="158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172200" y="3276600"/>
            <a:ext cx="2286000" cy="923330"/>
          </a:xfrm>
          <a:prstGeom prst="rect">
            <a:avLst/>
          </a:prstGeom>
          <a:solidFill>
            <a:srgbClr val="800000"/>
          </a:solidFill>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dirty="0" smtClean="0"/>
              <a:t># of fragmented </a:t>
            </a:r>
          </a:p>
          <a:p>
            <a:pPr algn="ctr"/>
            <a:r>
              <a:rPr lang="en-US" dirty="0" smtClean="0"/>
              <a:t>5 times as many as </a:t>
            </a:r>
          </a:p>
          <a:p>
            <a:pPr algn="ctr"/>
            <a:r>
              <a:rPr lang="en-US" dirty="0" smtClean="0"/>
              <a:t># of matching</a:t>
            </a:r>
            <a:endParaRPr lang="en-US" dirty="0"/>
          </a:p>
        </p:txBody>
      </p:sp>
      <p:sp>
        <p:nvSpPr>
          <p:cNvPr id="8" name="TextBox 7"/>
          <p:cNvSpPr txBox="1"/>
          <p:nvPr/>
        </p:nvSpPr>
        <p:spPr>
          <a:xfrm>
            <a:off x="1295400" y="6412468"/>
            <a:ext cx="7391400" cy="369332"/>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dirty="0" smtClean="0"/>
              <a:t>BGP aggregation of allocated blocks is very rare (1400 – 2000 prefixes) </a:t>
            </a:r>
            <a:endParaRPr lang="en-US" dirty="0"/>
          </a:p>
        </p:txBody>
      </p:sp>
      <p:sp>
        <p:nvSpPr>
          <p:cNvPr id="9" name="Slide Number Placeholder 8"/>
          <p:cNvSpPr>
            <a:spLocks noGrp="1"/>
          </p:cNvSpPr>
          <p:nvPr>
            <p:ph type="sldNum" sz="quarter" idx="12"/>
          </p:nvPr>
        </p:nvSpPr>
        <p:spPr/>
        <p:txBody>
          <a:bodyPr/>
          <a:lstStyle/>
          <a:p>
            <a:fld id="{01259269-5698-3740-9C5D-584A5230F805}" type="slidenum">
              <a:rPr lang="en-US" smtClean="0"/>
              <a:pPr/>
              <a:t>34</a:t>
            </a:fld>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bunch of definitions</a:t>
            </a:r>
            <a:endParaRPr lang="en-US" dirty="0"/>
          </a:p>
        </p:txBody>
      </p:sp>
      <p:pic>
        <p:nvPicPr>
          <p:cNvPr id="10" name="Content Placeholder 9" descr="covered.pdf"/>
          <p:cNvPicPr>
            <a:picLocks noGrp="1" noChangeAspect="1"/>
          </p:cNvPicPr>
          <p:nvPr>
            <p:ph sz="quarter" idx="1"/>
          </p:nvPr>
        </p:nvPicPr>
        <mc:AlternateContent>
          <mc:Choice xmlns:ma="http://schemas.microsoft.com/office/mac/drawingml/2008/main" Requires="ma">
            <p:blipFill>
              <a:blip r:embed="rId3"/>
              <a:srcRect t="-2372" b="-2372"/>
              <a:stretch>
                <a:fillRect/>
              </a:stretch>
            </p:blipFill>
          </mc:Choice>
          <mc:Fallback>
            <p:blipFill>
              <a:blip r:embed="rId4"/>
              <a:srcRect t="-2372" b="-2372"/>
              <a:stretch>
                <a:fillRect/>
              </a:stretch>
            </p:blipFill>
          </mc:Fallback>
        </mc:AlternateContent>
        <p:spPr/>
      </p:pic>
      <p:sp>
        <p:nvSpPr>
          <p:cNvPr id="4" name="Slide Number Placeholder 3"/>
          <p:cNvSpPr>
            <a:spLocks noGrp="1"/>
          </p:cNvSpPr>
          <p:nvPr>
            <p:ph type="sldNum" sz="quarter" idx="12"/>
          </p:nvPr>
        </p:nvSpPr>
        <p:spPr/>
        <p:txBody>
          <a:bodyPr/>
          <a:lstStyle/>
          <a:p>
            <a:fld id="{01259269-5698-3740-9C5D-584A5230F805}" type="slidenum">
              <a:rPr lang="en-US" smtClean="0"/>
              <a:pPr/>
              <a:t>35</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Duplication in BGP routing table</a:t>
            </a:r>
            <a:br>
              <a:rPr lang="en-US" dirty="0" smtClean="0"/>
            </a:br>
            <a:r>
              <a:rPr lang="en-US" sz="2222" dirty="0" smtClean="0"/>
              <a:t>Unique, Covered and Covering prefixes</a:t>
            </a:r>
            <a:endParaRPr lang="en-US" sz="2222" dirty="0"/>
          </a:p>
        </p:txBody>
      </p:sp>
      <p:pic>
        <p:nvPicPr>
          <p:cNvPr id="4" name="Content Placeholder 3" descr="cover-3.pdf"/>
          <p:cNvPicPr>
            <a:picLocks noGrp="1" noChangeAspect="1"/>
          </p:cNvPicPr>
          <p:nvPr>
            <p:ph sz="quarter" idx="1"/>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457200" y="1219200"/>
            <a:ext cx="8229600" cy="4648200"/>
          </a:xfrm>
        </p:spPr>
      </p:pic>
      <p:sp>
        <p:nvSpPr>
          <p:cNvPr id="6" name="TextBox 5"/>
          <p:cNvSpPr txBox="1"/>
          <p:nvPr/>
        </p:nvSpPr>
        <p:spPr>
          <a:xfrm>
            <a:off x="6019800" y="3048000"/>
            <a:ext cx="2057400" cy="92333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dirty="0" smtClean="0"/>
              <a:t>Recently we see a growth of 2+ level covered prefixes </a:t>
            </a:r>
            <a:endParaRPr lang="en-US" dirty="0"/>
          </a:p>
        </p:txBody>
      </p:sp>
      <p:pic>
        <p:nvPicPr>
          <p:cNvPr id="7" name="Picture 6"/>
          <p:cNvPicPr>
            <a:picLocks noChangeAspect="1"/>
          </p:cNvPicPr>
          <p:nvPr/>
        </p:nvPicPr>
        <mc:AlternateContent>
          <mc:Choice xmlns:ma="http://schemas.microsoft.com/office/mac/drawingml/2008/main" Requires="ma">
            <p:blipFill>
              <a:blip r:embed="rId5"/>
              <a:stretch>
                <a:fillRect/>
              </a:stretch>
            </p:blipFill>
          </mc:Choice>
          <mc:Fallback>
            <p:blipFill>
              <a:blip r:embed="rId6"/>
              <a:stretch>
                <a:fillRect/>
              </a:stretch>
            </p:blipFill>
          </mc:Fallback>
        </mc:AlternateContent>
        <p:spPr>
          <a:xfrm>
            <a:off x="2514600" y="5638800"/>
            <a:ext cx="4635500" cy="1130300"/>
          </a:xfrm>
          <a:prstGeom prst="rect">
            <a:avLst/>
          </a:prstGeom>
        </p:spPr>
      </p:pic>
      <p:sp>
        <p:nvSpPr>
          <p:cNvPr id="8" name="TextBox 7"/>
          <p:cNvSpPr txBox="1"/>
          <p:nvPr/>
        </p:nvSpPr>
        <p:spPr>
          <a:xfrm>
            <a:off x="1524000" y="3135868"/>
            <a:ext cx="1752600" cy="369332"/>
          </a:xfrm>
          <a:prstGeom prst="rect">
            <a:avLst/>
          </a:prstGeom>
          <a:noFill/>
        </p:spPr>
        <p:txBody>
          <a:bodyPr wrap="square" rtlCol="0">
            <a:spAutoFit/>
          </a:bodyPr>
          <a:lstStyle/>
          <a:p>
            <a:r>
              <a:rPr lang="en-US" dirty="0" smtClean="0">
                <a:solidFill>
                  <a:srgbClr val="3366FF"/>
                </a:solidFill>
              </a:rPr>
              <a:t>1-level covered</a:t>
            </a:r>
            <a:endParaRPr lang="en-US" dirty="0">
              <a:solidFill>
                <a:srgbClr val="3366FF"/>
              </a:solidFill>
            </a:endParaRPr>
          </a:p>
        </p:txBody>
      </p:sp>
      <p:sp>
        <p:nvSpPr>
          <p:cNvPr id="9" name="TextBox 8"/>
          <p:cNvSpPr txBox="1"/>
          <p:nvPr/>
        </p:nvSpPr>
        <p:spPr>
          <a:xfrm>
            <a:off x="2743200" y="3786664"/>
            <a:ext cx="1752600" cy="369332"/>
          </a:xfrm>
          <a:prstGeom prst="rect">
            <a:avLst/>
          </a:prstGeom>
          <a:noFill/>
        </p:spPr>
        <p:txBody>
          <a:bodyPr wrap="square" rtlCol="0">
            <a:spAutoFit/>
          </a:bodyPr>
          <a:lstStyle/>
          <a:p>
            <a:r>
              <a:rPr lang="en-US" dirty="0" smtClean="0">
                <a:solidFill>
                  <a:srgbClr val="FF0000"/>
                </a:solidFill>
              </a:rPr>
              <a:t>Unique</a:t>
            </a:r>
            <a:endParaRPr lang="en-US" dirty="0">
              <a:solidFill>
                <a:srgbClr val="FF0000"/>
              </a:solidFill>
            </a:endParaRPr>
          </a:p>
        </p:txBody>
      </p:sp>
      <p:sp>
        <p:nvSpPr>
          <p:cNvPr id="10" name="TextBox 9"/>
          <p:cNvSpPr txBox="1"/>
          <p:nvPr/>
        </p:nvSpPr>
        <p:spPr>
          <a:xfrm>
            <a:off x="3657600" y="4355068"/>
            <a:ext cx="1752600" cy="369332"/>
          </a:xfrm>
          <a:prstGeom prst="rect">
            <a:avLst/>
          </a:prstGeom>
          <a:noFill/>
        </p:spPr>
        <p:txBody>
          <a:bodyPr wrap="square" rtlCol="0">
            <a:spAutoFit/>
          </a:bodyPr>
          <a:lstStyle/>
          <a:p>
            <a:r>
              <a:rPr lang="en-US" dirty="0" smtClean="0">
                <a:solidFill>
                  <a:srgbClr val="008000"/>
                </a:solidFill>
              </a:rPr>
              <a:t>2+ level covered</a:t>
            </a:r>
            <a:endParaRPr lang="en-US" dirty="0">
              <a:solidFill>
                <a:srgbClr val="008000"/>
              </a:solidFill>
            </a:endParaRPr>
          </a:p>
        </p:txBody>
      </p:sp>
      <p:sp>
        <p:nvSpPr>
          <p:cNvPr id="11" name="TextBox 10"/>
          <p:cNvSpPr txBox="1"/>
          <p:nvPr/>
        </p:nvSpPr>
        <p:spPr>
          <a:xfrm>
            <a:off x="5181600" y="4964668"/>
            <a:ext cx="1752600" cy="369332"/>
          </a:xfrm>
          <a:prstGeom prst="rect">
            <a:avLst/>
          </a:prstGeom>
          <a:noFill/>
        </p:spPr>
        <p:txBody>
          <a:bodyPr wrap="square" rtlCol="0">
            <a:spAutoFit/>
          </a:bodyPr>
          <a:lstStyle/>
          <a:p>
            <a:r>
              <a:rPr lang="en-US" dirty="0" smtClean="0">
                <a:solidFill>
                  <a:srgbClr val="D554FF"/>
                </a:solidFill>
              </a:rPr>
              <a:t>Covering</a:t>
            </a:r>
            <a:endParaRPr lang="en-US" dirty="0">
              <a:solidFill>
                <a:srgbClr val="D554FF"/>
              </a:solidFill>
            </a:endParaRPr>
          </a:p>
        </p:txBody>
      </p:sp>
      <p:cxnSp>
        <p:nvCxnSpPr>
          <p:cNvPr id="13" name="Straight Arrow Connector 12"/>
          <p:cNvCxnSpPr/>
          <p:nvPr/>
        </p:nvCxnSpPr>
        <p:spPr>
          <a:xfrm>
            <a:off x="6337300" y="4035862"/>
            <a:ext cx="444500" cy="3837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Slide Number Placeholder 11"/>
          <p:cNvSpPr>
            <a:spLocks noGrp="1"/>
          </p:cNvSpPr>
          <p:nvPr>
            <p:ph type="sldNum" sz="quarter" idx="12"/>
          </p:nvPr>
        </p:nvSpPr>
        <p:spPr/>
        <p:txBody>
          <a:bodyPr/>
          <a:lstStyle/>
          <a:p>
            <a:fld id="{01259269-5698-3740-9C5D-584A5230F805}" type="slidenum">
              <a:rPr lang="en-US" smtClean="0"/>
              <a:pPr/>
              <a:t>36</a:t>
            </a:fld>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Longevity of BGP announcements</a:t>
            </a:r>
            <a:br>
              <a:rPr lang="en-US" dirty="0" smtClean="0"/>
            </a:br>
            <a:endParaRPr lang="en-US" dirty="0"/>
          </a:p>
        </p:txBody>
      </p:sp>
      <p:pic>
        <p:nvPicPr>
          <p:cNvPr id="4" name="Content Placeholder 3" descr="ages-3.pdf"/>
          <p:cNvPicPr>
            <a:picLocks noGrp="1" noChangeAspect="1"/>
          </p:cNvPicPr>
          <p:nvPr>
            <p:ph sz="quarter" idx="1"/>
          </p:nvPr>
        </p:nvPicPr>
        <mc:AlternateContent>
          <mc:Choice xmlns:ma="http://schemas.microsoft.com/office/mac/drawingml/2008/main" Requires="ma">
            <p:blipFill>
              <a:blip r:embed="rId3"/>
              <a:srcRect l="-6" r="-6"/>
              <a:stretch>
                <a:fillRect/>
              </a:stretch>
            </p:blipFill>
          </mc:Choice>
          <mc:Fallback>
            <p:blipFill>
              <a:blip r:embed="rId4"/>
              <a:srcRect l="-6" r="-6"/>
              <a:stretch>
                <a:fillRect/>
              </a:stretch>
            </p:blipFill>
          </mc:Fallback>
        </mc:AlternateContent>
        <p:spPr/>
      </p:pic>
      <p:sp>
        <p:nvSpPr>
          <p:cNvPr id="6" name="TextBox 5"/>
          <p:cNvSpPr txBox="1"/>
          <p:nvPr/>
        </p:nvSpPr>
        <p:spPr>
          <a:xfrm>
            <a:off x="7315200" y="5654040"/>
            <a:ext cx="838200" cy="365760"/>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dirty="0" smtClean="0"/>
              <a:t>&gt;350</a:t>
            </a:r>
            <a:endParaRPr lang="en-US" dirty="0"/>
          </a:p>
        </p:txBody>
      </p:sp>
      <p:sp>
        <p:nvSpPr>
          <p:cNvPr id="7" name="TextBox 6"/>
          <p:cNvSpPr txBox="1"/>
          <p:nvPr/>
        </p:nvSpPr>
        <p:spPr>
          <a:xfrm>
            <a:off x="5867400" y="1828800"/>
            <a:ext cx="1752600" cy="120033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dirty="0" smtClean="0"/>
              <a:t>A big part of the BGP routing table doesn’t change at all</a:t>
            </a:r>
            <a:endParaRPr lang="en-US" dirty="0"/>
          </a:p>
        </p:txBody>
      </p:sp>
      <p:sp>
        <p:nvSpPr>
          <p:cNvPr id="8" name="TextBox 7"/>
          <p:cNvSpPr txBox="1"/>
          <p:nvPr/>
        </p:nvSpPr>
        <p:spPr>
          <a:xfrm>
            <a:off x="1600200" y="1828800"/>
            <a:ext cx="1752600" cy="92333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dirty="0" smtClean="0"/>
              <a:t>Many prefixes appear for very short time spans</a:t>
            </a:r>
            <a:endParaRPr lang="en-US" dirty="0"/>
          </a:p>
        </p:txBody>
      </p:sp>
      <p:sp>
        <p:nvSpPr>
          <p:cNvPr id="9" name="Slide Number Placeholder 8"/>
          <p:cNvSpPr>
            <a:spLocks noGrp="1"/>
          </p:cNvSpPr>
          <p:nvPr>
            <p:ph type="sldNum" sz="quarter" idx="12"/>
          </p:nvPr>
        </p:nvSpPr>
        <p:spPr/>
        <p:txBody>
          <a:bodyPr/>
          <a:lstStyle/>
          <a:p>
            <a:fld id="{01259269-5698-3740-9C5D-584A5230F805}" type="slidenum">
              <a:rPr lang="en-US" smtClean="0"/>
              <a:pPr/>
              <a:t>37</a:t>
            </a:fld>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IP allocation and IP deallocation dynamics</a:t>
            </a:r>
            <a:br>
              <a:rPr lang="en-US" dirty="0" smtClean="0"/>
            </a:br>
            <a:endParaRPr lang="en-US" dirty="0"/>
          </a:p>
        </p:txBody>
      </p:sp>
      <p:pic>
        <p:nvPicPr>
          <p:cNvPr id="4" name="Content Placeholder 3" descr="addremoveprefixallocculmulative.pdf"/>
          <p:cNvPicPr>
            <a:picLocks noGrp="1" noChangeAspect="1"/>
          </p:cNvPicPr>
          <p:nvPr>
            <p:ph sz="quarter" idx="1"/>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457200" y="1219200"/>
            <a:ext cx="8229600" cy="4937760"/>
          </a:xfrm>
        </p:spPr>
      </p:pic>
      <p:sp>
        <p:nvSpPr>
          <p:cNvPr id="7" name="TextBox 6"/>
          <p:cNvSpPr txBox="1"/>
          <p:nvPr/>
        </p:nvSpPr>
        <p:spPr>
          <a:xfrm>
            <a:off x="1524000" y="3163669"/>
            <a:ext cx="1219200" cy="646331"/>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dirty="0" smtClean="0"/>
              <a:t>Temporary artifacts</a:t>
            </a:r>
            <a:endParaRPr lang="en-US" dirty="0"/>
          </a:p>
        </p:txBody>
      </p:sp>
      <p:cxnSp>
        <p:nvCxnSpPr>
          <p:cNvPr id="10" name="Straight Arrow Connector 9"/>
          <p:cNvCxnSpPr/>
          <p:nvPr/>
        </p:nvCxnSpPr>
        <p:spPr>
          <a:xfrm>
            <a:off x="2133600" y="3858399"/>
            <a:ext cx="381000" cy="3326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rot="16200000" flipH="1">
            <a:off x="1699922" y="4162564"/>
            <a:ext cx="897937" cy="29507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rot="16200000" flipH="1">
            <a:off x="2335111" y="3989488"/>
            <a:ext cx="1447052" cy="6308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2743200" y="3429000"/>
            <a:ext cx="771996" cy="278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Slide Number Placeholder 8"/>
          <p:cNvSpPr>
            <a:spLocks noGrp="1"/>
          </p:cNvSpPr>
          <p:nvPr>
            <p:ph type="sldNum" sz="quarter" idx="12"/>
          </p:nvPr>
        </p:nvSpPr>
        <p:spPr/>
        <p:txBody>
          <a:bodyPr/>
          <a:lstStyle/>
          <a:p>
            <a:fld id="{01259269-5698-3740-9C5D-584A5230F805}" type="slidenum">
              <a:rPr lang="en-US" smtClean="0"/>
              <a:pPr/>
              <a:t>38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Resulting trends in IP prefix allocation</a:t>
            </a:r>
            <a:br>
              <a:rPr lang="en-US" dirty="0" smtClean="0"/>
            </a:br>
            <a:endParaRPr lang="en-US" dirty="0"/>
          </a:p>
        </p:txBody>
      </p:sp>
      <p:pic>
        <p:nvPicPr>
          <p:cNvPr id="4" name="Content Placeholder 3" descr="addremoveprefixallocculmulative.pdf"/>
          <p:cNvPicPr>
            <a:picLocks noGrp="1" noChangeAspect="1"/>
          </p:cNvPicPr>
          <p:nvPr>
            <p:ph sz="quarter" idx="1"/>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457200" y="1219200"/>
            <a:ext cx="8229600" cy="4937760"/>
          </a:xfrm>
        </p:spPr>
      </p:pic>
      <p:sp>
        <p:nvSpPr>
          <p:cNvPr id="9" name="TextBox 8"/>
          <p:cNvSpPr txBox="1"/>
          <p:nvPr/>
        </p:nvSpPr>
        <p:spPr>
          <a:xfrm>
            <a:off x="1219200" y="6156960"/>
            <a:ext cx="7467600" cy="369332"/>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dirty="0" smtClean="0"/>
              <a:t>Fewer deallocations than allocations</a:t>
            </a:r>
            <a:endParaRPr lang="en-US" dirty="0"/>
          </a:p>
        </p:txBody>
      </p:sp>
      <p:sp>
        <p:nvSpPr>
          <p:cNvPr id="10" name="TextBox 9"/>
          <p:cNvSpPr txBox="1"/>
          <p:nvPr/>
        </p:nvSpPr>
        <p:spPr>
          <a:xfrm>
            <a:off x="1524000" y="2840503"/>
            <a:ext cx="1219200" cy="369332"/>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dirty="0" smtClean="0"/>
              <a:t>Total</a:t>
            </a:r>
            <a:endParaRPr lang="en-US" dirty="0"/>
          </a:p>
        </p:txBody>
      </p:sp>
      <p:cxnSp>
        <p:nvCxnSpPr>
          <p:cNvPr id="11" name="Straight Arrow Connector 10"/>
          <p:cNvCxnSpPr/>
          <p:nvPr/>
        </p:nvCxnSpPr>
        <p:spPr>
          <a:xfrm>
            <a:off x="2743200" y="3296334"/>
            <a:ext cx="1981200" cy="5898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Slide Number Placeholder 6"/>
          <p:cNvSpPr>
            <a:spLocks noGrp="1"/>
          </p:cNvSpPr>
          <p:nvPr>
            <p:ph type="sldNum" sz="quarter" idx="12"/>
          </p:nvPr>
        </p:nvSpPr>
        <p:spPr/>
        <p:txBody>
          <a:bodyPr/>
          <a:lstStyle/>
          <a:p>
            <a:fld id="{01259269-5698-3740-9C5D-584A5230F805}" type="slidenum">
              <a:rPr lang="en-US" smtClean="0"/>
              <a:pPr/>
              <a:t>39</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Unaligned IP allocations</a:t>
            </a:r>
            <a:endParaRPr lang="en-US" dirty="0"/>
          </a:p>
        </p:txBody>
      </p:sp>
      <p:pic>
        <p:nvPicPr>
          <p:cNvPr id="4" name="Content Placeholder 3" descr="adhoc.pdf"/>
          <p:cNvPicPr>
            <a:picLocks noGrp="1" noChangeAspect="1"/>
          </p:cNvPicPr>
          <p:nvPr>
            <p:ph sz="quarter" idx="1"/>
          </p:nvPr>
        </p:nvPicPr>
        <mc:AlternateContent>
          <mc:Choice xmlns:ma="http://schemas.microsoft.com/office/mac/drawingml/2008/main" Requires="ma">
            <p:blipFill>
              <a:blip r:embed="rId3"/>
              <a:srcRect l="-6" r="-6"/>
              <a:stretch>
                <a:fillRect/>
              </a:stretch>
            </p:blipFill>
          </mc:Choice>
          <mc:Fallback>
            <p:blipFill>
              <a:blip r:embed="rId4"/>
              <a:srcRect l="-6" r="-6"/>
              <a:stretch>
                <a:fillRect/>
              </a:stretch>
            </p:blipFill>
          </mc:Fallback>
        </mc:AlternateContent>
        <p:spPr/>
      </p:pic>
      <p:sp>
        <p:nvSpPr>
          <p:cNvPr id="5" name="TextBox 4"/>
          <p:cNvSpPr txBox="1"/>
          <p:nvPr/>
        </p:nvSpPr>
        <p:spPr>
          <a:xfrm>
            <a:off x="1600200" y="1905000"/>
            <a:ext cx="2057400" cy="92333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dirty="0" smtClean="0"/>
              <a:t>Most of unaligned allocations are from the 90s</a:t>
            </a:r>
            <a:endParaRPr lang="en-US" dirty="0"/>
          </a:p>
        </p:txBody>
      </p:sp>
      <p:sp>
        <p:nvSpPr>
          <p:cNvPr id="6" name="TextBox 5"/>
          <p:cNvSpPr txBox="1"/>
          <p:nvPr/>
        </p:nvSpPr>
        <p:spPr>
          <a:xfrm>
            <a:off x="6781800" y="4191000"/>
            <a:ext cx="2057400" cy="646331"/>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dirty="0" smtClean="0"/>
              <a:t>Unaligned blocks are still allocated </a:t>
            </a:r>
            <a:endParaRPr lang="en-US" dirty="0"/>
          </a:p>
        </p:txBody>
      </p:sp>
      <p:sp>
        <p:nvSpPr>
          <p:cNvPr id="7" name="Right Brace 6"/>
          <p:cNvSpPr/>
          <p:nvPr/>
        </p:nvSpPr>
        <p:spPr>
          <a:xfrm rot="16200000">
            <a:off x="4191000" y="2286000"/>
            <a:ext cx="228600" cy="16002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Slide Number Placeholder 7"/>
          <p:cNvSpPr>
            <a:spLocks noGrp="1"/>
          </p:cNvSpPr>
          <p:nvPr>
            <p:ph type="sldNum" sz="quarter" idx="12"/>
          </p:nvPr>
        </p:nvSpPr>
        <p:spPr/>
        <p:txBody>
          <a:bodyPr/>
          <a:lstStyle/>
          <a:p>
            <a:fld id="{01259269-5698-3740-9C5D-584A5230F805}" type="slidenum">
              <a:rPr lang="en-US" smtClean="0"/>
              <a:pPr/>
              <a:t>4</a:t>
            </a:fld>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Year-on-year IP allocation changes by region</a:t>
            </a:r>
            <a:br>
              <a:rPr lang="en-US" dirty="0" smtClean="0"/>
            </a:br>
            <a:endParaRPr lang="en-US" dirty="0"/>
          </a:p>
        </p:txBody>
      </p:sp>
      <p:pic>
        <p:nvPicPr>
          <p:cNvPr id="6" name="Picture 5" descr="plus_minus_2003-01-01.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76200" y="1752600"/>
            <a:ext cx="3048000" cy="1828800"/>
          </a:xfrm>
          <a:prstGeom prst="rect">
            <a:avLst/>
          </a:prstGeom>
        </p:spPr>
      </p:pic>
      <p:pic>
        <p:nvPicPr>
          <p:cNvPr id="7" name="Picture 6" descr="plus_minus_2004-01-01.pdf"/>
          <p:cNvPicPr>
            <a:picLocks noChangeAspect="1"/>
          </p:cNvPicPr>
          <p:nvPr/>
        </p:nvPicPr>
        <mc:AlternateContent>
          <mc:Choice xmlns:ma="http://schemas.microsoft.com/office/mac/drawingml/2008/main" Requires="ma">
            <p:blipFill>
              <a:blip r:embed="rId4"/>
              <a:stretch>
                <a:fillRect/>
              </a:stretch>
            </p:blipFill>
          </mc:Choice>
          <mc:Fallback>
            <p:blipFill>
              <a:blip r:embed="rId5"/>
              <a:stretch>
                <a:fillRect/>
              </a:stretch>
            </p:blipFill>
          </mc:Fallback>
        </mc:AlternateContent>
        <p:spPr>
          <a:xfrm>
            <a:off x="3048000" y="1752600"/>
            <a:ext cx="3048000" cy="1828800"/>
          </a:xfrm>
          <a:prstGeom prst="rect">
            <a:avLst/>
          </a:prstGeom>
        </p:spPr>
      </p:pic>
      <p:pic>
        <p:nvPicPr>
          <p:cNvPr id="8" name="Picture 7" descr="plus_minus_2005-01-01.pdf"/>
          <p:cNvPicPr>
            <a:picLocks noChangeAspect="1"/>
          </p:cNvPicPr>
          <p:nvPr/>
        </p:nvPicPr>
        <mc:AlternateContent>
          <mc:Choice xmlns:ma="http://schemas.microsoft.com/office/mac/drawingml/2008/main" Requires="ma">
            <p:blipFill>
              <a:blip r:embed="rId6"/>
              <a:stretch>
                <a:fillRect/>
              </a:stretch>
            </p:blipFill>
          </mc:Choice>
          <mc:Fallback>
            <p:blipFill>
              <a:blip r:embed="rId7"/>
              <a:stretch>
                <a:fillRect/>
              </a:stretch>
            </p:blipFill>
          </mc:Fallback>
        </mc:AlternateContent>
        <p:spPr>
          <a:xfrm>
            <a:off x="6019800" y="1752600"/>
            <a:ext cx="3048000" cy="1828800"/>
          </a:xfrm>
          <a:prstGeom prst="rect">
            <a:avLst/>
          </a:prstGeom>
        </p:spPr>
      </p:pic>
      <p:pic>
        <p:nvPicPr>
          <p:cNvPr id="9" name="Picture 8" descr="plus_minus_2006-01-01.pdf"/>
          <p:cNvPicPr>
            <a:picLocks noChangeAspect="1"/>
          </p:cNvPicPr>
          <p:nvPr/>
        </p:nvPicPr>
        <mc:AlternateContent>
          <mc:Choice xmlns:ma="http://schemas.microsoft.com/office/mac/drawingml/2008/main" Requires="ma">
            <p:blipFill>
              <a:blip r:embed="rId8"/>
              <a:stretch>
                <a:fillRect/>
              </a:stretch>
            </p:blipFill>
          </mc:Choice>
          <mc:Fallback>
            <p:blipFill>
              <a:blip r:embed="rId9"/>
              <a:stretch>
                <a:fillRect/>
              </a:stretch>
            </p:blipFill>
          </mc:Fallback>
        </mc:AlternateContent>
        <p:spPr>
          <a:xfrm>
            <a:off x="76200" y="4343400"/>
            <a:ext cx="3048000" cy="1828800"/>
          </a:xfrm>
          <a:prstGeom prst="rect">
            <a:avLst/>
          </a:prstGeom>
        </p:spPr>
      </p:pic>
      <p:pic>
        <p:nvPicPr>
          <p:cNvPr id="10" name="Picture 9" descr="plus_minus_2007-01-01.pdf"/>
          <p:cNvPicPr>
            <a:picLocks noChangeAspect="1"/>
          </p:cNvPicPr>
          <p:nvPr/>
        </p:nvPicPr>
        <mc:AlternateContent>
          <mc:Choice xmlns:ma="http://schemas.microsoft.com/office/mac/drawingml/2008/main" Requires="ma">
            <p:blipFill>
              <a:blip r:embed="rId10"/>
              <a:stretch>
                <a:fillRect/>
              </a:stretch>
            </p:blipFill>
          </mc:Choice>
          <mc:Fallback>
            <p:blipFill>
              <a:blip r:embed="rId11"/>
              <a:stretch>
                <a:fillRect/>
              </a:stretch>
            </p:blipFill>
          </mc:Fallback>
        </mc:AlternateContent>
        <p:spPr>
          <a:xfrm>
            <a:off x="3048000" y="4343400"/>
            <a:ext cx="3048000" cy="1828800"/>
          </a:xfrm>
          <a:prstGeom prst="rect">
            <a:avLst/>
          </a:prstGeom>
        </p:spPr>
      </p:pic>
      <p:pic>
        <p:nvPicPr>
          <p:cNvPr id="11" name="Picture 10" descr="plus_minus_2008-01-01.pdf"/>
          <p:cNvPicPr>
            <a:picLocks noChangeAspect="1"/>
          </p:cNvPicPr>
          <p:nvPr/>
        </p:nvPicPr>
        <mc:AlternateContent>
          <mc:Choice xmlns:ma="http://schemas.microsoft.com/office/mac/drawingml/2008/main" Requires="ma">
            <p:blipFill>
              <a:blip r:embed="rId12"/>
              <a:stretch>
                <a:fillRect/>
              </a:stretch>
            </p:blipFill>
          </mc:Choice>
          <mc:Fallback>
            <p:blipFill>
              <a:blip r:embed="rId13"/>
              <a:stretch>
                <a:fillRect/>
              </a:stretch>
            </p:blipFill>
          </mc:Fallback>
        </mc:AlternateContent>
        <p:spPr>
          <a:xfrm>
            <a:off x="6019800" y="4343400"/>
            <a:ext cx="3048000" cy="1828800"/>
          </a:xfrm>
          <a:prstGeom prst="rect">
            <a:avLst/>
          </a:prstGeom>
        </p:spPr>
      </p:pic>
      <p:sp>
        <p:nvSpPr>
          <p:cNvPr id="12" name="TextBox 11"/>
          <p:cNvSpPr txBox="1"/>
          <p:nvPr/>
        </p:nvSpPr>
        <p:spPr>
          <a:xfrm>
            <a:off x="1066800" y="1371600"/>
            <a:ext cx="1447800" cy="369332"/>
          </a:xfrm>
          <a:prstGeom prst="rect">
            <a:avLst/>
          </a:prstGeom>
          <a:noFill/>
        </p:spPr>
        <p:txBody>
          <a:bodyPr wrap="square" rtlCol="0">
            <a:spAutoFit/>
          </a:bodyPr>
          <a:lstStyle/>
          <a:p>
            <a:pPr algn="ctr"/>
            <a:r>
              <a:rPr lang="en-US" dirty="0" smtClean="0"/>
              <a:t>2003-2004</a:t>
            </a:r>
            <a:endParaRPr lang="en-US" dirty="0"/>
          </a:p>
        </p:txBody>
      </p:sp>
      <p:sp>
        <p:nvSpPr>
          <p:cNvPr id="13" name="TextBox 12"/>
          <p:cNvSpPr txBox="1"/>
          <p:nvPr/>
        </p:nvSpPr>
        <p:spPr>
          <a:xfrm>
            <a:off x="4038600" y="1371600"/>
            <a:ext cx="1447800" cy="369332"/>
          </a:xfrm>
          <a:prstGeom prst="rect">
            <a:avLst/>
          </a:prstGeom>
          <a:noFill/>
        </p:spPr>
        <p:txBody>
          <a:bodyPr wrap="square" rtlCol="0">
            <a:spAutoFit/>
          </a:bodyPr>
          <a:lstStyle/>
          <a:p>
            <a:pPr algn="ctr"/>
            <a:r>
              <a:rPr lang="en-US" dirty="0" smtClean="0"/>
              <a:t>2004-2005</a:t>
            </a:r>
            <a:endParaRPr lang="en-US" dirty="0"/>
          </a:p>
        </p:txBody>
      </p:sp>
      <p:sp>
        <p:nvSpPr>
          <p:cNvPr id="14" name="TextBox 13"/>
          <p:cNvSpPr txBox="1"/>
          <p:nvPr/>
        </p:nvSpPr>
        <p:spPr>
          <a:xfrm>
            <a:off x="7086600" y="1371600"/>
            <a:ext cx="1447800" cy="369332"/>
          </a:xfrm>
          <a:prstGeom prst="rect">
            <a:avLst/>
          </a:prstGeom>
          <a:noFill/>
        </p:spPr>
        <p:txBody>
          <a:bodyPr wrap="square" rtlCol="0">
            <a:spAutoFit/>
          </a:bodyPr>
          <a:lstStyle/>
          <a:p>
            <a:pPr algn="ctr"/>
            <a:r>
              <a:rPr lang="en-US" dirty="0" smtClean="0"/>
              <a:t>2005-2006</a:t>
            </a:r>
            <a:endParaRPr lang="en-US" dirty="0"/>
          </a:p>
        </p:txBody>
      </p:sp>
      <p:sp>
        <p:nvSpPr>
          <p:cNvPr id="15" name="TextBox 14"/>
          <p:cNvSpPr txBox="1"/>
          <p:nvPr/>
        </p:nvSpPr>
        <p:spPr>
          <a:xfrm>
            <a:off x="1066800" y="3974068"/>
            <a:ext cx="1447800" cy="369332"/>
          </a:xfrm>
          <a:prstGeom prst="rect">
            <a:avLst/>
          </a:prstGeom>
          <a:noFill/>
        </p:spPr>
        <p:txBody>
          <a:bodyPr wrap="square" rtlCol="0">
            <a:spAutoFit/>
          </a:bodyPr>
          <a:lstStyle/>
          <a:p>
            <a:pPr algn="ctr"/>
            <a:r>
              <a:rPr lang="en-US" dirty="0" smtClean="0"/>
              <a:t>2006-2007</a:t>
            </a:r>
            <a:endParaRPr lang="en-US" dirty="0"/>
          </a:p>
        </p:txBody>
      </p:sp>
      <p:sp>
        <p:nvSpPr>
          <p:cNvPr id="16" name="TextBox 15"/>
          <p:cNvSpPr txBox="1"/>
          <p:nvPr/>
        </p:nvSpPr>
        <p:spPr>
          <a:xfrm>
            <a:off x="4038600" y="3974068"/>
            <a:ext cx="1447800" cy="369332"/>
          </a:xfrm>
          <a:prstGeom prst="rect">
            <a:avLst/>
          </a:prstGeom>
          <a:noFill/>
        </p:spPr>
        <p:txBody>
          <a:bodyPr wrap="square" rtlCol="0">
            <a:spAutoFit/>
          </a:bodyPr>
          <a:lstStyle/>
          <a:p>
            <a:pPr algn="ctr"/>
            <a:r>
              <a:rPr lang="en-US" dirty="0" smtClean="0"/>
              <a:t>2007-2008</a:t>
            </a:r>
            <a:endParaRPr lang="en-US" dirty="0"/>
          </a:p>
        </p:txBody>
      </p:sp>
      <p:sp>
        <p:nvSpPr>
          <p:cNvPr id="17" name="TextBox 16"/>
          <p:cNvSpPr txBox="1"/>
          <p:nvPr/>
        </p:nvSpPr>
        <p:spPr>
          <a:xfrm>
            <a:off x="7086600" y="3974068"/>
            <a:ext cx="1447800" cy="369332"/>
          </a:xfrm>
          <a:prstGeom prst="rect">
            <a:avLst/>
          </a:prstGeom>
          <a:noFill/>
        </p:spPr>
        <p:txBody>
          <a:bodyPr wrap="square" rtlCol="0">
            <a:spAutoFit/>
          </a:bodyPr>
          <a:lstStyle/>
          <a:p>
            <a:pPr algn="ctr"/>
            <a:r>
              <a:rPr lang="en-US" dirty="0" smtClean="0"/>
              <a:t>2008-2009</a:t>
            </a:r>
            <a:endParaRPr lang="en-US" dirty="0"/>
          </a:p>
        </p:txBody>
      </p:sp>
      <p:sp>
        <p:nvSpPr>
          <p:cNvPr id="18" name="Slide Number Placeholder 17"/>
          <p:cNvSpPr>
            <a:spLocks noGrp="1"/>
          </p:cNvSpPr>
          <p:nvPr>
            <p:ph type="sldNum" sz="quarter" idx="12"/>
          </p:nvPr>
        </p:nvSpPr>
        <p:spPr/>
        <p:txBody>
          <a:bodyPr/>
          <a:lstStyle/>
          <a:p>
            <a:fld id="{01259269-5698-3740-9C5D-584A5230F805}" type="slidenum">
              <a:rPr lang="en-US" smtClean="0"/>
              <a:pPr/>
              <a:t>40</a:t>
            </a:fld>
            <a:endParaRPr 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IP allocation changes geography</a:t>
            </a:r>
            <a:br>
              <a:rPr lang="en-US" dirty="0" smtClean="0"/>
            </a:br>
            <a:r>
              <a:rPr lang="en-US" b="1" dirty="0" smtClean="0"/>
              <a:t>2003-2004</a:t>
            </a:r>
            <a:endParaRPr lang="en-US" b="1" dirty="0"/>
          </a:p>
        </p:txBody>
      </p:sp>
      <p:pic>
        <p:nvPicPr>
          <p:cNvPr id="4" name="Content Placeholder 3" descr="ip_change_2003.png"/>
          <p:cNvPicPr>
            <a:picLocks noGrp="1" noChangeAspect="1"/>
          </p:cNvPicPr>
          <p:nvPr>
            <p:ph sz="quarter" idx="1"/>
          </p:nvPr>
        </p:nvPicPr>
        <p:blipFill>
          <a:blip r:embed="rId2"/>
          <a:srcRect l="-14129" r="-14129"/>
          <a:stretch>
            <a:fillRect/>
          </a:stretch>
        </p:blipFill>
        <p:spPr/>
      </p:pic>
      <p:grpSp>
        <p:nvGrpSpPr>
          <p:cNvPr id="5" name="Group 12"/>
          <p:cNvGrpSpPr/>
          <p:nvPr/>
        </p:nvGrpSpPr>
        <p:grpSpPr>
          <a:xfrm>
            <a:off x="7696200" y="3456801"/>
            <a:ext cx="1219200" cy="2763798"/>
            <a:chOff x="7696200" y="3456801"/>
            <a:chExt cx="1219200" cy="2763798"/>
          </a:xfrm>
        </p:grpSpPr>
        <p:pic>
          <p:nvPicPr>
            <p:cNvPr id="6" name="Picture 5" descr="scale.jpg"/>
            <p:cNvPicPr>
              <a:picLocks noChangeAspect="1"/>
            </p:cNvPicPr>
            <p:nvPr/>
          </p:nvPicPr>
          <p:blipFill>
            <a:blip r:embed="rId3"/>
            <a:stretch>
              <a:fillRect/>
            </a:stretch>
          </p:blipFill>
          <p:spPr>
            <a:xfrm rot="10800000">
              <a:off x="8445500" y="3820160"/>
              <a:ext cx="241300" cy="2336800"/>
            </a:xfrm>
            <a:prstGeom prst="rect">
              <a:avLst/>
            </a:prstGeom>
          </p:spPr>
        </p:pic>
        <p:sp>
          <p:nvSpPr>
            <p:cNvPr id="7" name="TextBox 6"/>
            <p:cNvSpPr txBox="1"/>
            <p:nvPr/>
          </p:nvSpPr>
          <p:spPr>
            <a:xfrm>
              <a:off x="8001000" y="5943600"/>
              <a:ext cx="444500" cy="276999"/>
            </a:xfrm>
            <a:prstGeom prst="rect">
              <a:avLst/>
            </a:prstGeom>
            <a:noFill/>
          </p:spPr>
          <p:txBody>
            <a:bodyPr wrap="square" rtlCol="0">
              <a:spAutoFit/>
            </a:bodyPr>
            <a:lstStyle/>
            <a:p>
              <a:pPr algn="r"/>
              <a:r>
                <a:rPr lang="en-US" sz="1200" dirty="0" smtClean="0"/>
                <a:t>0</a:t>
              </a:r>
              <a:endParaRPr lang="en-US" sz="1200" dirty="0"/>
            </a:p>
          </p:txBody>
        </p:sp>
        <p:sp>
          <p:nvSpPr>
            <p:cNvPr id="8" name="TextBox 7"/>
            <p:cNvSpPr txBox="1"/>
            <p:nvPr/>
          </p:nvSpPr>
          <p:spPr>
            <a:xfrm>
              <a:off x="7696200" y="3761601"/>
              <a:ext cx="749300" cy="276999"/>
            </a:xfrm>
            <a:prstGeom prst="rect">
              <a:avLst/>
            </a:prstGeom>
            <a:noFill/>
          </p:spPr>
          <p:txBody>
            <a:bodyPr wrap="square" rtlCol="0">
              <a:spAutoFit/>
            </a:bodyPr>
            <a:lstStyle/>
            <a:p>
              <a:pPr algn="r"/>
              <a:r>
                <a:rPr lang="en-US" sz="1200" dirty="0" smtClean="0"/>
                <a:t>3.0k</a:t>
              </a:r>
              <a:endParaRPr lang="en-US" sz="1200" dirty="0"/>
            </a:p>
          </p:txBody>
        </p:sp>
        <p:sp>
          <p:nvSpPr>
            <p:cNvPr id="9" name="TextBox 8"/>
            <p:cNvSpPr txBox="1"/>
            <p:nvPr/>
          </p:nvSpPr>
          <p:spPr>
            <a:xfrm>
              <a:off x="7848600" y="4295001"/>
              <a:ext cx="596900" cy="276999"/>
            </a:xfrm>
            <a:prstGeom prst="rect">
              <a:avLst/>
            </a:prstGeom>
            <a:noFill/>
          </p:spPr>
          <p:txBody>
            <a:bodyPr wrap="square" rtlCol="0">
              <a:spAutoFit/>
            </a:bodyPr>
            <a:lstStyle/>
            <a:p>
              <a:pPr algn="r"/>
              <a:r>
                <a:rPr lang="en-US" sz="1200" dirty="0" smtClean="0"/>
                <a:t>400</a:t>
              </a:r>
              <a:endParaRPr lang="en-US" sz="1200" dirty="0"/>
            </a:p>
          </p:txBody>
        </p:sp>
        <p:sp>
          <p:nvSpPr>
            <p:cNvPr id="10" name="TextBox 9"/>
            <p:cNvSpPr txBox="1"/>
            <p:nvPr/>
          </p:nvSpPr>
          <p:spPr>
            <a:xfrm>
              <a:off x="7848600" y="4828401"/>
              <a:ext cx="596900" cy="276999"/>
            </a:xfrm>
            <a:prstGeom prst="rect">
              <a:avLst/>
            </a:prstGeom>
            <a:noFill/>
          </p:spPr>
          <p:txBody>
            <a:bodyPr wrap="square" rtlCol="0">
              <a:spAutoFit/>
            </a:bodyPr>
            <a:lstStyle/>
            <a:p>
              <a:pPr algn="r"/>
              <a:r>
                <a:rPr lang="en-US" sz="1200" dirty="0" smtClean="0"/>
                <a:t>54</a:t>
              </a:r>
              <a:endParaRPr lang="en-US" sz="1200" dirty="0"/>
            </a:p>
          </p:txBody>
        </p:sp>
        <p:sp>
          <p:nvSpPr>
            <p:cNvPr id="11" name="TextBox 10"/>
            <p:cNvSpPr txBox="1"/>
            <p:nvPr/>
          </p:nvSpPr>
          <p:spPr>
            <a:xfrm>
              <a:off x="7848600" y="5361801"/>
              <a:ext cx="596900" cy="276999"/>
            </a:xfrm>
            <a:prstGeom prst="rect">
              <a:avLst/>
            </a:prstGeom>
            <a:noFill/>
          </p:spPr>
          <p:txBody>
            <a:bodyPr wrap="square" rtlCol="0">
              <a:spAutoFit/>
            </a:bodyPr>
            <a:lstStyle/>
            <a:p>
              <a:pPr algn="r"/>
              <a:r>
                <a:rPr lang="en-US" sz="1200" dirty="0" smtClean="0"/>
                <a:t>7</a:t>
              </a:r>
              <a:endParaRPr lang="en-US" sz="1200" dirty="0"/>
            </a:p>
          </p:txBody>
        </p:sp>
        <p:sp>
          <p:nvSpPr>
            <p:cNvPr id="12" name="TextBox 11"/>
            <p:cNvSpPr txBox="1"/>
            <p:nvPr/>
          </p:nvSpPr>
          <p:spPr>
            <a:xfrm>
              <a:off x="8001000" y="3456801"/>
              <a:ext cx="914400" cy="276999"/>
            </a:xfrm>
            <a:prstGeom prst="rect">
              <a:avLst/>
            </a:prstGeom>
            <a:noFill/>
          </p:spPr>
          <p:txBody>
            <a:bodyPr wrap="square" rtlCol="0">
              <a:spAutoFit/>
            </a:bodyPr>
            <a:lstStyle/>
            <a:p>
              <a:pPr algn="ctr"/>
              <a:r>
                <a:rPr lang="en-US" sz="1200" dirty="0" smtClean="0"/>
                <a:t>Exp scale</a:t>
              </a:r>
              <a:endParaRPr lang="en-US" sz="1200" dirty="0"/>
            </a:p>
          </p:txBody>
        </p:sp>
      </p:grpSp>
      <p:sp>
        <p:nvSpPr>
          <p:cNvPr id="13" name="Slide Number Placeholder 12"/>
          <p:cNvSpPr>
            <a:spLocks noGrp="1"/>
          </p:cNvSpPr>
          <p:nvPr>
            <p:ph type="sldNum" sz="quarter" idx="12"/>
          </p:nvPr>
        </p:nvSpPr>
        <p:spPr/>
        <p:txBody>
          <a:bodyPr/>
          <a:lstStyle/>
          <a:p>
            <a:fld id="{01259269-5698-3740-9C5D-584A5230F805}" type="slidenum">
              <a:rPr lang="en-US" smtClean="0"/>
              <a:pPr/>
              <a:t>41</a:t>
            </a:fld>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IP allocation changes geography</a:t>
            </a:r>
            <a:br>
              <a:rPr lang="en-US" dirty="0" smtClean="0"/>
            </a:br>
            <a:r>
              <a:rPr lang="en-US" b="1" dirty="0" smtClean="0"/>
              <a:t>2004-2005</a:t>
            </a:r>
            <a:endParaRPr lang="en-US" b="1" dirty="0"/>
          </a:p>
        </p:txBody>
      </p:sp>
      <p:pic>
        <p:nvPicPr>
          <p:cNvPr id="4" name="Content Placeholder 3" descr="ip_change_2003.png"/>
          <p:cNvPicPr>
            <a:picLocks noGrp="1" noChangeAspect="1"/>
          </p:cNvPicPr>
          <p:nvPr>
            <p:ph sz="quarter" idx="1"/>
          </p:nvPr>
        </p:nvPicPr>
        <p:blipFill>
          <a:blip r:embed="rId2"/>
          <a:stretch>
            <a:fillRect/>
          </a:stretch>
        </p:blipFill>
        <p:spPr>
          <a:xfrm>
            <a:off x="1363358" y="1219200"/>
            <a:ext cx="6417284" cy="4937760"/>
          </a:xfrm>
        </p:spPr>
      </p:pic>
      <p:grpSp>
        <p:nvGrpSpPr>
          <p:cNvPr id="3" name="Group 12"/>
          <p:cNvGrpSpPr/>
          <p:nvPr/>
        </p:nvGrpSpPr>
        <p:grpSpPr>
          <a:xfrm>
            <a:off x="7696200" y="3456801"/>
            <a:ext cx="1219200" cy="2763798"/>
            <a:chOff x="7696200" y="3456801"/>
            <a:chExt cx="1219200" cy="2763798"/>
          </a:xfrm>
        </p:grpSpPr>
        <p:pic>
          <p:nvPicPr>
            <p:cNvPr id="6" name="Picture 5" descr="scale.jpg"/>
            <p:cNvPicPr>
              <a:picLocks noChangeAspect="1"/>
            </p:cNvPicPr>
            <p:nvPr/>
          </p:nvPicPr>
          <p:blipFill>
            <a:blip r:embed="rId3"/>
            <a:stretch>
              <a:fillRect/>
            </a:stretch>
          </p:blipFill>
          <p:spPr>
            <a:xfrm rot="10800000">
              <a:off x="8445500" y="3820160"/>
              <a:ext cx="241300" cy="2336800"/>
            </a:xfrm>
            <a:prstGeom prst="rect">
              <a:avLst/>
            </a:prstGeom>
          </p:spPr>
        </p:pic>
        <p:sp>
          <p:nvSpPr>
            <p:cNvPr id="7" name="TextBox 6"/>
            <p:cNvSpPr txBox="1"/>
            <p:nvPr/>
          </p:nvSpPr>
          <p:spPr>
            <a:xfrm>
              <a:off x="8001000" y="5943600"/>
              <a:ext cx="444500" cy="276999"/>
            </a:xfrm>
            <a:prstGeom prst="rect">
              <a:avLst/>
            </a:prstGeom>
            <a:noFill/>
          </p:spPr>
          <p:txBody>
            <a:bodyPr wrap="square" rtlCol="0">
              <a:spAutoFit/>
            </a:bodyPr>
            <a:lstStyle/>
            <a:p>
              <a:pPr algn="r"/>
              <a:r>
                <a:rPr lang="en-US" sz="1200" dirty="0" smtClean="0"/>
                <a:t>0</a:t>
              </a:r>
              <a:endParaRPr lang="en-US" sz="1200" dirty="0"/>
            </a:p>
          </p:txBody>
        </p:sp>
        <p:sp>
          <p:nvSpPr>
            <p:cNvPr id="8" name="TextBox 7"/>
            <p:cNvSpPr txBox="1"/>
            <p:nvPr/>
          </p:nvSpPr>
          <p:spPr>
            <a:xfrm>
              <a:off x="7696200" y="3761601"/>
              <a:ext cx="749300" cy="276999"/>
            </a:xfrm>
            <a:prstGeom prst="rect">
              <a:avLst/>
            </a:prstGeom>
            <a:noFill/>
          </p:spPr>
          <p:txBody>
            <a:bodyPr wrap="square" rtlCol="0">
              <a:spAutoFit/>
            </a:bodyPr>
            <a:lstStyle/>
            <a:p>
              <a:pPr algn="r"/>
              <a:r>
                <a:rPr lang="en-US" sz="1200" dirty="0" smtClean="0"/>
                <a:t>1.5k</a:t>
              </a:r>
              <a:endParaRPr lang="en-US" sz="1200" dirty="0"/>
            </a:p>
          </p:txBody>
        </p:sp>
        <p:sp>
          <p:nvSpPr>
            <p:cNvPr id="9" name="TextBox 8"/>
            <p:cNvSpPr txBox="1"/>
            <p:nvPr/>
          </p:nvSpPr>
          <p:spPr>
            <a:xfrm>
              <a:off x="7848600" y="4295001"/>
              <a:ext cx="596900" cy="276999"/>
            </a:xfrm>
            <a:prstGeom prst="rect">
              <a:avLst/>
            </a:prstGeom>
            <a:noFill/>
          </p:spPr>
          <p:txBody>
            <a:bodyPr wrap="square" rtlCol="0">
              <a:spAutoFit/>
            </a:bodyPr>
            <a:lstStyle/>
            <a:p>
              <a:pPr algn="r"/>
              <a:r>
                <a:rPr lang="en-US" sz="1200" dirty="0" smtClean="0"/>
                <a:t>240</a:t>
              </a:r>
              <a:endParaRPr lang="en-US" sz="1200" dirty="0"/>
            </a:p>
          </p:txBody>
        </p:sp>
        <p:sp>
          <p:nvSpPr>
            <p:cNvPr id="10" name="TextBox 9"/>
            <p:cNvSpPr txBox="1"/>
            <p:nvPr/>
          </p:nvSpPr>
          <p:spPr>
            <a:xfrm>
              <a:off x="7848600" y="4828401"/>
              <a:ext cx="596900" cy="276999"/>
            </a:xfrm>
            <a:prstGeom prst="rect">
              <a:avLst/>
            </a:prstGeom>
            <a:noFill/>
          </p:spPr>
          <p:txBody>
            <a:bodyPr wrap="square" rtlCol="0">
              <a:spAutoFit/>
            </a:bodyPr>
            <a:lstStyle/>
            <a:p>
              <a:pPr algn="r"/>
              <a:r>
                <a:rPr lang="en-US" sz="1200" dirty="0" smtClean="0"/>
                <a:t>38</a:t>
              </a:r>
              <a:endParaRPr lang="en-US" sz="1200" dirty="0"/>
            </a:p>
          </p:txBody>
        </p:sp>
        <p:sp>
          <p:nvSpPr>
            <p:cNvPr id="11" name="TextBox 10"/>
            <p:cNvSpPr txBox="1"/>
            <p:nvPr/>
          </p:nvSpPr>
          <p:spPr>
            <a:xfrm>
              <a:off x="7848600" y="5361801"/>
              <a:ext cx="596900" cy="276999"/>
            </a:xfrm>
            <a:prstGeom prst="rect">
              <a:avLst/>
            </a:prstGeom>
            <a:noFill/>
          </p:spPr>
          <p:txBody>
            <a:bodyPr wrap="square" rtlCol="0">
              <a:spAutoFit/>
            </a:bodyPr>
            <a:lstStyle/>
            <a:p>
              <a:pPr algn="r"/>
              <a:r>
                <a:rPr lang="en-US" sz="1200" dirty="0"/>
                <a:t>6</a:t>
              </a:r>
            </a:p>
          </p:txBody>
        </p:sp>
        <p:sp>
          <p:nvSpPr>
            <p:cNvPr id="12" name="TextBox 11"/>
            <p:cNvSpPr txBox="1"/>
            <p:nvPr/>
          </p:nvSpPr>
          <p:spPr>
            <a:xfrm>
              <a:off x="8001000" y="3456801"/>
              <a:ext cx="914400" cy="276999"/>
            </a:xfrm>
            <a:prstGeom prst="rect">
              <a:avLst/>
            </a:prstGeom>
            <a:noFill/>
          </p:spPr>
          <p:txBody>
            <a:bodyPr wrap="square" rtlCol="0">
              <a:spAutoFit/>
            </a:bodyPr>
            <a:lstStyle/>
            <a:p>
              <a:pPr algn="ctr"/>
              <a:r>
                <a:rPr lang="en-US" sz="1200" dirty="0" smtClean="0"/>
                <a:t>Exp scale</a:t>
              </a:r>
              <a:endParaRPr lang="en-US" sz="1200" dirty="0"/>
            </a:p>
          </p:txBody>
        </p:sp>
      </p:grpSp>
      <p:sp>
        <p:nvSpPr>
          <p:cNvPr id="13" name="Slide Number Placeholder 12"/>
          <p:cNvSpPr>
            <a:spLocks noGrp="1"/>
          </p:cNvSpPr>
          <p:nvPr>
            <p:ph type="sldNum" sz="quarter" idx="12"/>
          </p:nvPr>
        </p:nvSpPr>
        <p:spPr/>
        <p:txBody>
          <a:bodyPr/>
          <a:lstStyle/>
          <a:p>
            <a:fld id="{01259269-5698-3740-9C5D-584A5230F805}" type="slidenum">
              <a:rPr lang="en-US" smtClean="0"/>
              <a:pPr/>
              <a:t>42</a:t>
            </a:fld>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IP allocation changes geography</a:t>
            </a:r>
            <a:br>
              <a:rPr lang="en-US" dirty="0" smtClean="0"/>
            </a:br>
            <a:r>
              <a:rPr lang="en-US" b="1" dirty="0" smtClean="0"/>
              <a:t>2005-2006</a:t>
            </a:r>
            <a:endParaRPr lang="en-US" b="1" dirty="0"/>
          </a:p>
        </p:txBody>
      </p:sp>
      <p:pic>
        <p:nvPicPr>
          <p:cNvPr id="4" name="Content Placeholder 3" descr="ip_change_2003.png"/>
          <p:cNvPicPr>
            <a:picLocks noGrp="1" noChangeAspect="1"/>
          </p:cNvPicPr>
          <p:nvPr>
            <p:ph sz="quarter" idx="1"/>
          </p:nvPr>
        </p:nvPicPr>
        <p:blipFill>
          <a:blip r:embed="rId2"/>
          <a:stretch>
            <a:fillRect/>
          </a:stretch>
        </p:blipFill>
        <p:spPr>
          <a:xfrm>
            <a:off x="1363358" y="1219200"/>
            <a:ext cx="6417284" cy="4937759"/>
          </a:xfrm>
        </p:spPr>
      </p:pic>
      <p:grpSp>
        <p:nvGrpSpPr>
          <p:cNvPr id="3" name="Group 12"/>
          <p:cNvGrpSpPr/>
          <p:nvPr/>
        </p:nvGrpSpPr>
        <p:grpSpPr>
          <a:xfrm>
            <a:off x="7696200" y="3456801"/>
            <a:ext cx="1219200" cy="2763798"/>
            <a:chOff x="7696200" y="3456801"/>
            <a:chExt cx="1219200" cy="2763798"/>
          </a:xfrm>
        </p:grpSpPr>
        <p:pic>
          <p:nvPicPr>
            <p:cNvPr id="6" name="Picture 5" descr="scale.jpg"/>
            <p:cNvPicPr>
              <a:picLocks noChangeAspect="1"/>
            </p:cNvPicPr>
            <p:nvPr/>
          </p:nvPicPr>
          <p:blipFill>
            <a:blip r:embed="rId3"/>
            <a:stretch>
              <a:fillRect/>
            </a:stretch>
          </p:blipFill>
          <p:spPr>
            <a:xfrm rot="10800000">
              <a:off x="8445500" y="3820160"/>
              <a:ext cx="241300" cy="2336800"/>
            </a:xfrm>
            <a:prstGeom prst="rect">
              <a:avLst/>
            </a:prstGeom>
          </p:spPr>
        </p:pic>
        <p:sp>
          <p:nvSpPr>
            <p:cNvPr id="7" name="TextBox 6"/>
            <p:cNvSpPr txBox="1"/>
            <p:nvPr/>
          </p:nvSpPr>
          <p:spPr>
            <a:xfrm>
              <a:off x="8001000" y="5943600"/>
              <a:ext cx="444500" cy="276999"/>
            </a:xfrm>
            <a:prstGeom prst="rect">
              <a:avLst/>
            </a:prstGeom>
            <a:noFill/>
          </p:spPr>
          <p:txBody>
            <a:bodyPr wrap="square" rtlCol="0">
              <a:spAutoFit/>
            </a:bodyPr>
            <a:lstStyle/>
            <a:p>
              <a:pPr algn="r"/>
              <a:r>
                <a:rPr lang="en-US" sz="1200" dirty="0" smtClean="0"/>
                <a:t>0</a:t>
              </a:r>
              <a:endParaRPr lang="en-US" sz="1200" dirty="0"/>
            </a:p>
          </p:txBody>
        </p:sp>
        <p:sp>
          <p:nvSpPr>
            <p:cNvPr id="8" name="TextBox 7"/>
            <p:cNvSpPr txBox="1"/>
            <p:nvPr/>
          </p:nvSpPr>
          <p:spPr>
            <a:xfrm>
              <a:off x="7696200" y="3761601"/>
              <a:ext cx="749300" cy="276999"/>
            </a:xfrm>
            <a:prstGeom prst="rect">
              <a:avLst/>
            </a:prstGeom>
            <a:noFill/>
          </p:spPr>
          <p:txBody>
            <a:bodyPr wrap="square" rtlCol="0">
              <a:spAutoFit/>
            </a:bodyPr>
            <a:lstStyle/>
            <a:p>
              <a:pPr algn="r"/>
              <a:r>
                <a:rPr lang="en-US" sz="1200" dirty="0"/>
                <a:t>0</a:t>
              </a:r>
              <a:r>
                <a:rPr lang="en-US" sz="1200" dirty="0" smtClean="0"/>
                <a:t>.5k</a:t>
              </a:r>
              <a:endParaRPr lang="en-US" sz="1200" dirty="0"/>
            </a:p>
          </p:txBody>
        </p:sp>
        <p:sp>
          <p:nvSpPr>
            <p:cNvPr id="9" name="TextBox 8"/>
            <p:cNvSpPr txBox="1"/>
            <p:nvPr/>
          </p:nvSpPr>
          <p:spPr>
            <a:xfrm>
              <a:off x="7848600" y="4295001"/>
              <a:ext cx="596900" cy="276999"/>
            </a:xfrm>
            <a:prstGeom prst="rect">
              <a:avLst/>
            </a:prstGeom>
            <a:noFill/>
          </p:spPr>
          <p:txBody>
            <a:bodyPr wrap="square" rtlCol="0">
              <a:spAutoFit/>
            </a:bodyPr>
            <a:lstStyle/>
            <a:p>
              <a:pPr algn="r"/>
              <a:r>
                <a:rPr lang="en-US" sz="1200" dirty="0" smtClean="0"/>
                <a:t>115</a:t>
              </a:r>
              <a:endParaRPr lang="en-US" sz="1200" dirty="0"/>
            </a:p>
          </p:txBody>
        </p:sp>
        <p:sp>
          <p:nvSpPr>
            <p:cNvPr id="10" name="TextBox 9"/>
            <p:cNvSpPr txBox="1"/>
            <p:nvPr/>
          </p:nvSpPr>
          <p:spPr>
            <a:xfrm>
              <a:off x="7848600" y="4828401"/>
              <a:ext cx="596900" cy="276999"/>
            </a:xfrm>
            <a:prstGeom prst="rect">
              <a:avLst/>
            </a:prstGeom>
            <a:noFill/>
          </p:spPr>
          <p:txBody>
            <a:bodyPr wrap="square" rtlCol="0">
              <a:spAutoFit/>
            </a:bodyPr>
            <a:lstStyle/>
            <a:p>
              <a:pPr algn="r"/>
              <a:r>
                <a:rPr lang="en-US" sz="1200" dirty="0" smtClean="0"/>
                <a:t>24</a:t>
              </a:r>
              <a:endParaRPr lang="en-US" sz="1200" dirty="0"/>
            </a:p>
          </p:txBody>
        </p:sp>
        <p:sp>
          <p:nvSpPr>
            <p:cNvPr id="11" name="TextBox 10"/>
            <p:cNvSpPr txBox="1"/>
            <p:nvPr/>
          </p:nvSpPr>
          <p:spPr>
            <a:xfrm>
              <a:off x="7848600" y="5361801"/>
              <a:ext cx="596900" cy="276999"/>
            </a:xfrm>
            <a:prstGeom prst="rect">
              <a:avLst/>
            </a:prstGeom>
            <a:noFill/>
          </p:spPr>
          <p:txBody>
            <a:bodyPr wrap="square" rtlCol="0">
              <a:spAutoFit/>
            </a:bodyPr>
            <a:lstStyle/>
            <a:p>
              <a:pPr algn="r"/>
              <a:r>
                <a:rPr lang="en-US" sz="1200" dirty="0"/>
                <a:t>5</a:t>
              </a:r>
            </a:p>
          </p:txBody>
        </p:sp>
        <p:sp>
          <p:nvSpPr>
            <p:cNvPr id="12" name="TextBox 11"/>
            <p:cNvSpPr txBox="1"/>
            <p:nvPr/>
          </p:nvSpPr>
          <p:spPr>
            <a:xfrm>
              <a:off x="8001000" y="3456801"/>
              <a:ext cx="914400" cy="276999"/>
            </a:xfrm>
            <a:prstGeom prst="rect">
              <a:avLst/>
            </a:prstGeom>
            <a:noFill/>
          </p:spPr>
          <p:txBody>
            <a:bodyPr wrap="square" rtlCol="0">
              <a:spAutoFit/>
            </a:bodyPr>
            <a:lstStyle/>
            <a:p>
              <a:pPr algn="ctr"/>
              <a:r>
                <a:rPr lang="en-US" sz="1200" dirty="0" smtClean="0"/>
                <a:t>Exp scale</a:t>
              </a:r>
              <a:endParaRPr lang="en-US" sz="1200" dirty="0"/>
            </a:p>
          </p:txBody>
        </p:sp>
      </p:grpSp>
      <p:sp>
        <p:nvSpPr>
          <p:cNvPr id="13" name="Slide Number Placeholder 12"/>
          <p:cNvSpPr>
            <a:spLocks noGrp="1"/>
          </p:cNvSpPr>
          <p:nvPr>
            <p:ph type="sldNum" sz="quarter" idx="12"/>
          </p:nvPr>
        </p:nvSpPr>
        <p:spPr/>
        <p:txBody>
          <a:bodyPr/>
          <a:lstStyle/>
          <a:p>
            <a:fld id="{01259269-5698-3740-9C5D-584A5230F805}" type="slidenum">
              <a:rPr lang="en-US" smtClean="0"/>
              <a:pPr/>
              <a:t>43</a:t>
            </a:fld>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IP allocation changes geography</a:t>
            </a:r>
            <a:br>
              <a:rPr lang="en-US" dirty="0" smtClean="0"/>
            </a:br>
            <a:r>
              <a:rPr lang="en-US" b="1" dirty="0" smtClean="0"/>
              <a:t>2006-2007</a:t>
            </a:r>
            <a:endParaRPr lang="en-US" b="1" dirty="0"/>
          </a:p>
        </p:txBody>
      </p:sp>
      <p:pic>
        <p:nvPicPr>
          <p:cNvPr id="4" name="Content Placeholder 3" descr="ip_change_2003.png"/>
          <p:cNvPicPr>
            <a:picLocks noGrp="1" noChangeAspect="1"/>
          </p:cNvPicPr>
          <p:nvPr>
            <p:ph sz="quarter" idx="1"/>
          </p:nvPr>
        </p:nvPicPr>
        <p:blipFill>
          <a:blip r:embed="rId2"/>
          <a:stretch>
            <a:fillRect/>
          </a:stretch>
        </p:blipFill>
        <p:spPr>
          <a:xfrm>
            <a:off x="1363359" y="1219200"/>
            <a:ext cx="6417282" cy="4937759"/>
          </a:xfrm>
        </p:spPr>
      </p:pic>
      <p:grpSp>
        <p:nvGrpSpPr>
          <p:cNvPr id="3" name="Group 12"/>
          <p:cNvGrpSpPr/>
          <p:nvPr/>
        </p:nvGrpSpPr>
        <p:grpSpPr>
          <a:xfrm>
            <a:off x="7696200" y="3456801"/>
            <a:ext cx="1219200" cy="2763798"/>
            <a:chOff x="7696200" y="3456801"/>
            <a:chExt cx="1219200" cy="2763798"/>
          </a:xfrm>
        </p:grpSpPr>
        <p:pic>
          <p:nvPicPr>
            <p:cNvPr id="6" name="Picture 5" descr="scale.jpg"/>
            <p:cNvPicPr>
              <a:picLocks noChangeAspect="1"/>
            </p:cNvPicPr>
            <p:nvPr/>
          </p:nvPicPr>
          <p:blipFill>
            <a:blip r:embed="rId3"/>
            <a:stretch>
              <a:fillRect/>
            </a:stretch>
          </p:blipFill>
          <p:spPr>
            <a:xfrm rot="10800000">
              <a:off x="8445500" y="3820160"/>
              <a:ext cx="241300" cy="2336800"/>
            </a:xfrm>
            <a:prstGeom prst="rect">
              <a:avLst/>
            </a:prstGeom>
          </p:spPr>
        </p:pic>
        <p:sp>
          <p:nvSpPr>
            <p:cNvPr id="7" name="TextBox 6"/>
            <p:cNvSpPr txBox="1"/>
            <p:nvPr/>
          </p:nvSpPr>
          <p:spPr>
            <a:xfrm>
              <a:off x="8001000" y="5943600"/>
              <a:ext cx="444500" cy="276999"/>
            </a:xfrm>
            <a:prstGeom prst="rect">
              <a:avLst/>
            </a:prstGeom>
            <a:noFill/>
          </p:spPr>
          <p:txBody>
            <a:bodyPr wrap="square" rtlCol="0">
              <a:spAutoFit/>
            </a:bodyPr>
            <a:lstStyle/>
            <a:p>
              <a:pPr algn="r"/>
              <a:r>
                <a:rPr lang="en-US" sz="1200" dirty="0" smtClean="0"/>
                <a:t>0</a:t>
              </a:r>
              <a:endParaRPr lang="en-US" sz="1200" dirty="0"/>
            </a:p>
          </p:txBody>
        </p:sp>
        <p:sp>
          <p:nvSpPr>
            <p:cNvPr id="8" name="TextBox 7"/>
            <p:cNvSpPr txBox="1"/>
            <p:nvPr/>
          </p:nvSpPr>
          <p:spPr>
            <a:xfrm>
              <a:off x="7696200" y="3761601"/>
              <a:ext cx="749300" cy="276999"/>
            </a:xfrm>
            <a:prstGeom prst="rect">
              <a:avLst/>
            </a:prstGeom>
            <a:noFill/>
          </p:spPr>
          <p:txBody>
            <a:bodyPr wrap="square" rtlCol="0">
              <a:spAutoFit/>
            </a:bodyPr>
            <a:lstStyle/>
            <a:p>
              <a:pPr algn="r"/>
              <a:r>
                <a:rPr lang="en-US" sz="1200" dirty="0" smtClean="0"/>
                <a:t>1.2k</a:t>
              </a:r>
              <a:endParaRPr lang="en-US" sz="1200" dirty="0"/>
            </a:p>
          </p:txBody>
        </p:sp>
        <p:sp>
          <p:nvSpPr>
            <p:cNvPr id="9" name="TextBox 8"/>
            <p:cNvSpPr txBox="1"/>
            <p:nvPr/>
          </p:nvSpPr>
          <p:spPr>
            <a:xfrm>
              <a:off x="7848600" y="4295001"/>
              <a:ext cx="596900" cy="276999"/>
            </a:xfrm>
            <a:prstGeom prst="rect">
              <a:avLst/>
            </a:prstGeom>
            <a:noFill/>
          </p:spPr>
          <p:txBody>
            <a:bodyPr wrap="square" rtlCol="0">
              <a:spAutoFit/>
            </a:bodyPr>
            <a:lstStyle/>
            <a:p>
              <a:pPr algn="r"/>
              <a:r>
                <a:rPr lang="en-US" sz="1200" dirty="0" smtClean="0"/>
                <a:t>201</a:t>
              </a:r>
              <a:endParaRPr lang="en-US" sz="1200" dirty="0"/>
            </a:p>
          </p:txBody>
        </p:sp>
        <p:sp>
          <p:nvSpPr>
            <p:cNvPr id="10" name="TextBox 9"/>
            <p:cNvSpPr txBox="1"/>
            <p:nvPr/>
          </p:nvSpPr>
          <p:spPr>
            <a:xfrm>
              <a:off x="7848600" y="4828401"/>
              <a:ext cx="596900" cy="276999"/>
            </a:xfrm>
            <a:prstGeom prst="rect">
              <a:avLst/>
            </a:prstGeom>
            <a:noFill/>
          </p:spPr>
          <p:txBody>
            <a:bodyPr wrap="square" rtlCol="0">
              <a:spAutoFit/>
            </a:bodyPr>
            <a:lstStyle/>
            <a:p>
              <a:pPr algn="r"/>
              <a:r>
                <a:rPr lang="en-US" sz="1200" dirty="0"/>
                <a:t>3</a:t>
              </a:r>
              <a:r>
                <a:rPr lang="en-US" sz="1200" dirty="0" smtClean="0"/>
                <a:t>4</a:t>
              </a:r>
              <a:endParaRPr lang="en-US" sz="1200" dirty="0"/>
            </a:p>
          </p:txBody>
        </p:sp>
        <p:sp>
          <p:nvSpPr>
            <p:cNvPr id="11" name="TextBox 10"/>
            <p:cNvSpPr txBox="1"/>
            <p:nvPr/>
          </p:nvSpPr>
          <p:spPr>
            <a:xfrm>
              <a:off x="7848600" y="5361801"/>
              <a:ext cx="596900" cy="276999"/>
            </a:xfrm>
            <a:prstGeom prst="rect">
              <a:avLst/>
            </a:prstGeom>
            <a:noFill/>
          </p:spPr>
          <p:txBody>
            <a:bodyPr wrap="square" rtlCol="0">
              <a:spAutoFit/>
            </a:bodyPr>
            <a:lstStyle/>
            <a:p>
              <a:pPr algn="r"/>
              <a:r>
                <a:rPr lang="en-US" sz="1200" dirty="0"/>
                <a:t>6</a:t>
              </a:r>
            </a:p>
          </p:txBody>
        </p:sp>
        <p:sp>
          <p:nvSpPr>
            <p:cNvPr id="12" name="TextBox 11"/>
            <p:cNvSpPr txBox="1"/>
            <p:nvPr/>
          </p:nvSpPr>
          <p:spPr>
            <a:xfrm>
              <a:off x="8001000" y="3456801"/>
              <a:ext cx="914400" cy="276999"/>
            </a:xfrm>
            <a:prstGeom prst="rect">
              <a:avLst/>
            </a:prstGeom>
            <a:noFill/>
          </p:spPr>
          <p:txBody>
            <a:bodyPr wrap="square" rtlCol="0">
              <a:spAutoFit/>
            </a:bodyPr>
            <a:lstStyle/>
            <a:p>
              <a:pPr algn="ctr"/>
              <a:r>
                <a:rPr lang="en-US" sz="1200" dirty="0" smtClean="0"/>
                <a:t>Exp scale</a:t>
              </a:r>
              <a:endParaRPr lang="en-US" sz="1200" dirty="0"/>
            </a:p>
          </p:txBody>
        </p:sp>
      </p:grpSp>
      <p:sp>
        <p:nvSpPr>
          <p:cNvPr id="13" name="Slide Number Placeholder 12"/>
          <p:cNvSpPr>
            <a:spLocks noGrp="1"/>
          </p:cNvSpPr>
          <p:nvPr>
            <p:ph type="sldNum" sz="quarter" idx="12"/>
          </p:nvPr>
        </p:nvSpPr>
        <p:spPr/>
        <p:txBody>
          <a:bodyPr/>
          <a:lstStyle/>
          <a:p>
            <a:fld id="{01259269-5698-3740-9C5D-584A5230F805}" type="slidenum">
              <a:rPr lang="en-US" smtClean="0"/>
              <a:pPr/>
              <a:t>44</a:t>
            </a:fld>
            <a:endParaRPr 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IP allocation changes geography</a:t>
            </a:r>
            <a:br>
              <a:rPr lang="en-US" dirty="0" smtClean="0"/>
            </a:br>
            <a:r>
              <a:rPr lang="en-US" b="1" dirty="0" smtClean="0"/>
              <a:t>2007-2008</a:t>
            </a:r>
            <a:endParaRPr lang="en-US" b="1" dirty="0"/>
          </a:p>
        </p:txBody>
      </p:sp>
      <p:pic>
        <p:nvPicPr>
          <p:cNvPr id="4" name="Content Placeholder 3" descr="ip_change_2003.png"/>
          <p:cNvPicPr>
            <a:picLocks noGrp="1" noChangeAspect="1"/>
          </p:cNvPicPr>
          <p:nvPr>
            <p:ph sz="quarter" idx="1"/>
          </p:nvPr>
        </p:nvPicPr>
        <p:blipFill>
          <a:blip r:embed="rId2"/>
          <a:stretch>
            <a:fillRect/>
          </a:stretch>
        </p:blipFill>
        <p:spPr>
          <a:xfrm>
            <a:off x="1363359" y="1219200"/>
            <a:ext cx="6417282" cy="4937758"/>
          </a:xfrm>
        </p:spPr>
      </p:pic>
      <p:grpSp>
        <p:nvGrpSpPr>
          <p:cNvPr id="3" name="Group 12"/>
          <p:cNvGrpSpPr/>
          <p:nvPr/>
        </p:nvGrpSpPr>
        <p:grpSpPr>
          <a:xfrm>
            <a:off x="7696200" y="3456801"/>
            <a:ext cx="1219200" cy="2763798"/>
            <a:chOff x="7696200" y="3456801"/>
            <a:chExt cx="1219200" cy="2763798"/>
          </a:xfrm>
        </p:grpSpPr>
        <p:pic>
          <p:nvPicPr>
            <p:cNvPr id="6" name="Picture 5" descr="scale.jpg"/>
            <p:cNvPicPr>
              <a:picLocks noChangeAspect="1"/>
            </p:cNvPicPr>
            <p:nvPr/>
          </p:nvPicPr>
          <p:blipFill>
            <a:blip r:embed="rId3"/>
            <a:stretch>
              <a:fillRect/>
            </a:stretch>
          </p:blipFill>
          <p:spPr>
            <a:xfrm rot="10800000">
              <a:off x="8445500" y="3820160"/>
              <a:ext cx="241300" cy="2336800"/>
            </a:xfrm>
            <a:prstGeom prst="rect">
              <a:avLst/>
            </a:prstGeom>
          </p:spPr>
        </p:pic>
        <p:sp>
          <p:nvSpPr>
            <p:cNvPr id="7" name="TextBox 6"/>
            <p:cNvSpPr txBox="1"/>
            <p:nvPr/>
          </p:nvSpPr>
          <p:spPr>
            <a:xfrm>
              <a:off x="8001000" y="5943600"/>
              <a:ext cx="444500" cy="276999"/>
            </a:xfrm>
            <a:prstGeom prst="rect">
              <a:avLst/>
            </a:prstGeom>
            <a:noFill/>
          </p:spPr>
          <p:txBody>
            <a:bodyPr wrap="square" rtlCol="0">
              <a:spAutoFit/>
            </a:bodyPr>
            <a:lstStyle/>
            <a:p>
              <a:pPr algn="r"/>
              <a:r>
                <a:rPr lang="en-US" sz="1200" dirty="0" smtClean="0"/>
                <a:t>0</a:t>
              </a:r>
              <a:endParaRPr lang="en-US" sz="1200" dirty="0"/>
            </a:p>
          </p:txBody>
        </p:sp>
        <p:sp>
          <p:nvSpPr>
            <p:cNvPr id="8" name="TextBox 7"/>
            <p:cNvSpPr txBox="1"/>
            <p:nvPr/>
          </p:nvSpPr>
          <p:spPr>
            <a:xfrm>
              <a:off x="7696200" y="3761601"/>
              <a:ext cx="749300" cy="276999"/>
            </a:xfrm>
            <a:prstGeom prst="rect">
              <a:avLst/>
            </a:prstGeom>
            <a:noFill/>
          </p:spPr>
          <p:txBody>
            <a:bodyPr wrap="square" rtlCol="0">
              <a:spAutoFit/>
            </a:bodyPr>
            <a:lstStyle/>
            <a:p>
              <a:pPr algn="r"/>
              <a:r>
                <a:rPr lang="en-US" sz="1200" dirty="0" smtClean="0"/>
                <a:t>1.2k</a:t>
              </a:r>
              <a:endParaRPr lang="en-US" sz="1200" dirty="0"/>
            </a:p>
          </p:txBody>
        </p:sp>
        <p:sp>
          <p:nvSpPr>
            <p:cNvPr id="9" name="TextBox 8"/>
            <p:cNvSpPr txBox="1"/>
            <p:nvPr/>
          </p:nvSpPr>
          <p:spPr>
            <a:xfrm>
              <a:off x="7848600" y="4295001"/>
              <a:ext cx="596900" cy="276999"/>
            </a:xfrm>
            <a:prstGeom prst="rect">
              <a:avLst/>
            </a:prstGeom>
            <a:noFill/>
          </p:spPr>
          <p:txBody>
            <a:bodyPr wrap="square" rtlCol="0">
              <a:spAutoFit/>
            </a:bodyPr>
            <a:lstStyle/>
            <a:p>
              <a:pPr algn="r"/>
              <a:r>
                <a:rPr lang="en-US" sz="1200" dirty="0" smtClean="0"/>
                <a:t>201</a:t>
              </a:r>
              <a:endParaRPr lang="en-US" sz="1200" dirty="0"/>
            </a:p>
          </p:txBody>
        </p:sp>
        <p:sp>
          <p:nvSpPr>
            <p:cNvPr id="10" name="TextBox 9"/>
            <p:cNvSpPr txBox="1"/>
            <p:nvPr/>
          </p:nvSpPr>
          <p:spPr>
            <a:xfrm>
              <a:off x="7848600" y="4828401"/>
              <a:ext cx="596900" cy="276999"/>
            </a:xfrm>
            <a:prstGeom prst="rect">
              <a:avLst/>
            </a:prstGeom>
            <a:noFill/>
          </p:spPr>
          <p:txBody>
            <a:bodyPr wrap="square" rtlCol="0">
              <a:spAutoFit/>
            </a:bodyPr>
            <a:lstStyle/>
            <a:p>
              <a:pPr algn="r"/>
              <a:r>
                <a:rPr lang="en-US" sz="1200" dirty="0"/>
                <a:t>3</a:t>
              </a:r>
              <a:r>
                <a:rPr lang="en-US" sz="1200" dirty="0" smtClean="0"/>
                <a:t>4</a:t>
              </a:r>
              <a:endParaRPr lang="en-US" sz="1200" dirty="0"/>
            </a:p>
          </p:txBody>
        </p:sp>
        <p:sp>
          <p:nvSpPr>
            <p:cNvPr id="11" name="TextBox 10"/>
            <p:cNvSpPr txBox="1"/>
            <p:nvPr/>
          </p:nvSpPr>
          <p:spPr>
            <a:xfrm>
              <a:off x="7848600" y="5361801"/>
              <a:ext cx="596900" cy="276999"/>
            </a:xfrm>
            <a:prstGeom prst="rect">
              <a:avLst/>
            </a:prstGeom>
            <a:noFill/>
          </p:spPr>
          <p:txBody>
            <a:bodyPr wrap="square" rtlCol="0">
              <a:spAutoFit/>
            </a:bodyPr>
            <a:lstStyle/>
            <a:p>
              <a:pPr algn="r"/>
              <a:r>
                <a:rPr lang="en-US" sz="1200" dirty="0"/>
                <a:t>6</a:t>
              </a:r>
            </a:p>
          </p:txBody>
        </p:sp>
        <p:sp>
          <p:nvSpPr>
            <p:cNvPr id="12" name="TextBox 11"/>
            <p:cNvSpPr txBox="1"/>
            <p:nvPr/>
          </p:nvSpPr>
          <p:spPr>
            <a:xfrm>
              <a:off x="8001000" y="3456801"/>
              <a:ext cx="914400" cy="276999"/>
            </a:xfrm>
            <a:prstGeom prst="rect">
              <a:avLst/>
            </a:prstGeom>
            <a:noFill/>
          </p:spPr>
          <p:txBody>
            <a:bodyPr wrap="square" rtlCol="0">
              <a:spAutoFit/>
            </a:bodyPr>
            <a:lstStyle/>
            <a:p>
              <a:pPr algn="ctr"/>
              <a:r>
                <a:rPr lang="en-US" sz="1200" dirty="0" smtClean="0"/>
                <a:t>Exp scale</a:t>
              </a:r>
              <a:endParaRPr lang="en-US" sz="1200" dirty="0"/>
            </a:p>
          </p:txBody>
        </p:sp>
      </p:grpSp>
      <p:sp>
        <p:nvSpPr>
          <p:cNvPr id="13" name="Slide Number Placeholder 12"/>
          <p:cNvSpPr>
            <a:spLocks noGrp="1"/>
          </p:cNvSpPr>
          <p:nvPr>
            <p:ph type="sldNum" sz="quarter" idx="12"/>
          </p:nvPr>
        </p:nvSpPr>
        <p:spPr/>
        <p:txBody>
          <a:bodyPr/>
          <a:lstStyle/>
          <a:p>
            <a:fld id="{01259269-5698-3740-9C5D-584A5230F805}" type="slidenum">
              <a:rPr lang="en-US" smtClean="0"/>
              <a:pPr/>
              <a:t>45</a:t>
            </a:fld>
            <a:endParaRPr 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IP allocation changes geography</a:t>
            </a:r>
            <a:br>
              <a:rPr lang="en-US" dirty="0" smtClean="0"/>
            </a:br>
            <a:r>
              <a:rPr lang="en-US" b="1" dirty="0" smtClean="0"/>
              <a:t>2008-2009</a:t>
            </a:r>
            <a:endParaRPr lang="en-US" b="1" dirty="0"/>
          </a:p>
        </p:txBody>
      </p:sp>
      <p:pic>
        <p:nvPicPr>
          <p:cNvPr id="4" name="Content Placeholder 3" descr="ip_change_2003.png"/>
          <p:cNvPicPr>
            <a:picLocks noGrp="1" noChangeAspect="1"/>
          </p:cNvPicPr>
          <p:nvPr>
            <p:ph sz="quarter" idx="1"/>
          </p:nvPr>
        </p:nvPicPr>
        <p:blipFill>
          <a:blip r:embed="rId2"/>
          <a:stretch>
            <a:fillRect/>
          </a:stretch>
        </p:blipFill>
        <p:spPr>
          <a:xfrm>
            <a:off x="1363358" y="1219200"/>
            <a:ext cx="6417284" cy="4937760"/>
          </a:xfrm>
        </p:spPr>
      </p:pic>
      <p:grpSp>
        <p:nvGrpSpPr>
          <p:cNvPr id="3" name="Group 12"/>
          <p:cNvGrpSpPr/>
          <p:nvPr/>
        </p:nvGrpSpPr>
        <p:grpSpPr>
          <a:xfrm>
            <a:off x="7696200" y="3456801"/>
            <a:ext cx="1219200" cy="2763798"/>
            <a:chOff x="7696200" y="3456801"/>
            <a:chExt cx="1219200" cy="2763798"/>
          </a:xfrm>
        </p:grpSpPr>
        <p:pic>
          <p:nvPicPr>
            <p:cNvPr id="6" name="Picture 5" descr="scale.jpg"/>
            <p:cNvPicPr>
              <a:picLocks noChangeAspect="1"/>
            </p:cNvPicPr>
            <p:nvPr/>
          </p:nvPicPr>
          <p:blipFill>
            <a:blip r:embed="rId3"/>
            <a:stretch>
              <a:fillRect/>
            </a:stretch>
          </p:blipFill>
          <p:spPr>
            <a:xfrm rot="10800000">
              <a:off x="8445500" y="3820160"/>
              <a:ext cx="241300" cy="2336800"/>
            </a:xfrm>
            <a:prstGeom prst="rect">
              <a:avLst/>
            </a:prstGeom>
          </p:spPr>
        </p:pic>
        <p:sp>
          <p:nvSpPr>
            <p:cNvPr id="7" name="TextBox 6"/>
            <p:cNvSpPr txBox="1"/>
            <p:nvPr/>
          </p:nvSpPr>
          <p:spPr>
            <a:xfrm>
              <a:off x="8001000" y="5943600"/>
              <a:ext cx="444500" cy="276999"/>
            </a:xfrm>
            <a:prstGeom prst="rect">
              <a:avLst/>
            </a:prstGeom>
            <a:noFill/>
          </p:spPr>
          <p:txBody>
            <a:bodyPr wrap="square" rtlCol="0">
              <a:spAutoFit/>
            </a:bodyPr>
            <a:lstStyle/>
            <a:p>
              <a:pPr algn="r"/>
              <a:r>
                <a:rPr lang="en-US" sz="1200" dirty="0" smtClean="0"/>
                <a:t>0</a:t>
              </a:r>
              <a:endParaRPr lang="en-US" sz="1200" dirty="0"/>
            </a:p>
          </p:txBody>
        </p:sp>
        <p:sp>
          <p:nvSpPr>
            <p:cNvPr id="8" name="TextBox 7"/>
            <p:cNvSpPr txBox="1"/>
            <p:nvPr/>
          </p:nvSpPr>
          <p:spPr>
            <a:xfrm>
              <a:off x="7696200" y="3761601"/>
              <a:ext cx="749300" cy="276999"/>
            </a:xfrm>
            <a:prstGeom prst="rect">
              <a:avLst/>
            </a:prstGeom>
            <a:noFill/>
          </p:spPr>
          <p:txBody>
            <a:bodyPr wrap="square" rtlCol="0">
              <a:spAutoFit/>
            </a:bodyPr>
            <a:lstStyle/>
            <a:p>
              <a:pPr algn="r"/>
              <a:r>
                <a:rPr lang="en-US" sz="1200" dirty="0" smtClean="0"/>
                <a:t>3.5k</a:t>
              </a:r>
              <a:endParaRPr lang="en-US" sz="1200" dirty="0"/>
            </a:p>
          </p:txBody>
        </p:sp>
        <p:sp>
          <p:nvSpPr>
            <p:cNvPr id="9" name="TextBox 8"/>
            <p:cNvSpPr txBox="1"/>
            <p:nvPr/>
          </p:nvSpPr>
          <p:spPr>
            <a:xfrm>
              <a:off x="7848600" y="4295001"/>
              <a:ext cx="596900" cy="276999"/>
            </a:xfrm>
            <a:prstGeom prst="rect">
              <a:avLst/>
            </a:prstGeom>
            <a:noFill/>
          </p:spPr>
          <p:txBody>
            <a:bodyPr wrap="square" rtlCol="0">
              <a:spAutoFit/>
            </a:bodyPr>
            <a:lstStyle/>
            <a:p>
              <a:pPr algn="r"/>
              <a:r>
                <a:rPr lang="en-US" sz="1200" dirty="0" smtClean="0"/>
                <a:t>449</a:t>
              </a:r>
              <a:endParaRPr lang="en-US" sz="1200" dirty="0"/>
            </a:p>
          </p:txBody>
        </p:sp>
        <p:sp>
          <p:nvSpPr>
            <p:cNvPr id="10" name="TextBox 9"/>
            <p:cNvSpPr txBox="1"/>
            <p:nvPr/>
          </p:nvSpPr>
          <p:spPr>
            <a:xfrm>
              <a:off x="7848600" y="4828401"/>
              <a:ext cx="596900" cy="276999"/>
            </a:xfrm>
            <a:prstGeom prst="rect">
              <a:avLst/>
            </a:prstGeom>
            <a:noFill/>
          </p:spPr>
          <p:txBody>
            <a:bodyPr wrap="square" rtlCol="0">
              <a:spAutoFit/>
            </a:bodyPr>
            <a:lstStyle/>
            <a:p>
              <a:pPr algn="r"/>
              <a:r>
                <a:rPr lang="en-US" sz="1200" dirty="0" smtClean="0"/>
                <a:t>58</a:t>
              </a:r>
              <a:endParaRPr lang="en-US" sz="1200" dirty="0"/>
            </a:p>
          </p:txBody>
        </p:sp>
        <p:sp>
          <p:nvSpPr>
            <p:cNvPr id="11" name="TextBox 10"/>
            <p:cNvSpPr txBox="1"/>
            <p:nvPr/>
          </p:nvSpPr>
          <p:spPr>
            <a:xfrm>
              <a:off x="7848600" y="5361801"/>
              <a:ext cx="596900" cy="276999"/>
            </a:xfrm>
            <a:prstGeom prst="rect">
              <a:avLst/>
            </a:prstGeom>
            <a:noFill/>
          </p:spPr>
          <p:txBody>
            <a:bodyPr wrap="square" rtlCol="0">
              <a:spAutoFit/>
            </a:bodyPr>
            <a:lstStyle/>
            <a:p>
              <a:pPr algn="r"/>
              <a:r>
                <a:rPr lang="en-US" sz="1200" dirty="0" smtClean="0"/>
                <a:t>7</a:t>
              </a:r>
              <a:endParaRPr lang="en-US" sz="1200" dirty="0"/>
            </a:p>
          </p:txBody>
        </p:sp>
        <p:sp>
          <p:nvSpPr>
            <p:cNvPr id="12" name="TextBox 11"/>
            <p:cNvSpPr txBox="1"/>
            <p:nvPr/>
          </p:nvSpPr>
          <p:spPr>
            <a:xfrm>
              <a:off x="8001000" y="3456801"/>
              <a:ext cx="914400" cy="276999"/>
            </a:xfrm>
            <a:prstGeom prst="rect">
              <a:avLst/>
            </a:prstGeom>
            <a:noFill/>
          </p:spPr>
          <p:txBody>
            <a:bodyPr wrap="square" rtlCol="0">
              <a:spAutoFit/>
            </a:bodyPr>
            <a:lstStyle/>
            <a:p>
              <a:pPr algn="ctr"/>
              <a:r>
                <a:rPr lang="en-US" sz="1200" dirty="0" smtClean="0"/>
                <a:t>Exp scale</a:t>
              </a:r>
              <a:endParaRPr lang="en-US" sz="1200" dirty="0"/>
            </a:p>
          </p:txBody>
        </p:sp>
      </p:grpSp>
      <p:sp>
        <p:nvSpPr>
          <p:cNvPr id="13" name="Slide Number Placeholder 12"/>
          <p:cNvSpPr>
            <a:spLocks noGrp="1"/>
          </p:cNvSpPr>
          <p:nvPr>
            <p:ph type="sldNum" sz="quarter" idx="12"/>
          </p:nvPr>
        </p:nvSpPr>
        <p:spPr/>
        <p:txBody>
          <a:bodyPr/>
          <a:lstStyle/>
          <a:p>
            <a:fld id="{01259269-5698-3740-9C5D-584A5230F805}" type="slidenum">
              <a:rPr lang="en-US" smtClean="0"/>
              <a:pPr/>
              <a:t>46</a:t>
            </a:fld>
            <a:endParaRPr 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sz="quarter" idx="1"/>
          </p:nvPr>
        </p:nvSpPr>
        <p:spPr/>
        <p:txBody>
          <a:bodyPr>
            <a:normAutofit lnSpcReduction="10000"/>
          </a:bodyPr>
          <a:lstStyle/>
          <a:p>
            <a:r>
              <a:rPr lang="en-US" dirty="0" smtClean="0"/>
              <a:t>BGP table has more than doubled in 6 years</a:t>
            </a:r>
          </a:p>
          <a:p>
            <a:r>
              <a:rPr lang="en-US" dirty="0" smtClean="0"/>
              <a:t>The BGP table growth outstrips IP allocation rate</a:t>
            </a:r>
          </a:p>
          <a:p>
            <a:r>
              <a:rPr lang="en-US" dirty="0" smtClean="0"/>
              <a:t>Every industrialized nation is participating in BGP table growth</a:t>
            </a:r>
          </a:p>
          <a:p>
            <a:r>
              <a:rPr lang="en-US" dirty="0" smtClean="0"/>
              <a:t>ISPs prefer to fragment large allocated blocks into smaller chunks, e.g., /24 prefixes account for more than 50% of routing table</a:t>
            </a:r>
          </a:p>
          <a:p>
            <a:r>
              <a:rPr lang="en-US" dirty="0" smtClean="0"/>
              <a:t>Demand for IP addresses outpaces the rate </a:t>
            </a:r>
            <a:r>
              <a:rPr lang="en-US" dirty="0" err="1" smtClean="0"/>
              <a:t>IPs</a:t>
            </a:r>
            <a:r>
              <a:rPr lang="en-US" dirty="0" smtClean="0"/>
              <a:t> are returned to </a:t>
            </a:r>
            <a:r>
              <a:rPr lang="en-US" dirty="0" err="1" smtClean="0"/>
              <a:t>RIRs</a:t>
            </a:r>
            <a:endParaRPr lang="en-US" dirty="0" smtClean="0"/>
          </a:p>
          <a:p>
            <a:r>
              <a:rPr lang="en-US" dirty="0" err="1" smtClean="0"/>
              <a:t>Multihoming</a:t>
            </a:r>
            <a:r>
              <a:rPr lang="en-US" dirty="0" smtClean="0"/>
              <a:t> and traffic engineering techniques introduce redundancy in BGP table (58% in 2009)</a:t>
            </a:r>
          </a:p>
          <a:p>
            <a:r>
              <a:rPr lang="en-US" dirty="0" smtClean="0"/>
              <a:t>BGP table is highly dynamic (only 16% is static)</a:t>
            </a:r>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01259269-5698-3740-9C5D-584A5230F805}" type="slidenum">
              <a:rPr lang="en-US" smtClean="0"/>
              <a:pPr/>
              <a:t>47</a:t>
            </a:fld>
            <a:endParaRPr 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sz="quarter" idx="1"/>
          </p:nvPr>
        </p:nvSpPr>
        <p:spPr/>
        <p:txBody>
          <a:bodyPr>
            <a:normAutofit lnSpcReduction="10000"/>
          </a:bodyPr>
          <a:lstStyle/>
          <a:p>
            <a:endParaRPr lang="en-US" dirty="0" smtClean="0"/>
          </a:p>
          <a:p>
            <a:endParaRPr lang="en-US" dirty="0" smtClean="0"/>
          </a:p>
          <a:p>
            <a:pPr>
              <a:buNone/>
            </a:pPr>
            <a:r>
              <a:rPr lang="en-US" dirty="0" smtClean="0">
                <a:solidFill>
                  <a:schemeClr val="bg1"/>
                </a:solidFill>
              </a:rPr>
              <a:t>Is there any time for questions left?</a:t>
            </a:r>
          </a:p>
          <a:p>
            <a:endParaRPr lang="en-US" dirty="0" smtClean="0"/>
          </a:p>
          <a:p>
            <a:r>
              <a:rPr lang="en-US" dirty="0" smtClean="0"/>
              <a:t>Open for questions</a:t>
            </a:r>
          </a:p>
          <a:p>
            <a:endParaRPr lang="en-US" dirty="0" smtClean="0"/>
          </a:p>
          <a:p>
            <a:endParaRPr lang="en-US" dirty="0" smtClean="0"/>
          </a:p>
          <a:p>
            <a:endParaRPr lang="en-US" dirty="0" smtClean="0"/>
          </a:p>
          <a:p>
            <a:endParaRPr lang="en-US" dirty="0" smtClean="0"/>
          </a:p>
          <a:p>
            <a:endParaRPr lang="en-US" dirty="0" smtClean="0"/>
          </a:p>
          <a:p>
            <a:r>
              <a:rPr lang="en-US" dirty="0" smtClean="0"/>
              <a:t>Colored maps are available </a:t>
            </a:r>
            <a:r>
              <a:rPr lang="en-US" u="sng" dirty="0" smtClean="0">
                <a:solidFill>
                  <a:srgbClr val="0000FF"/>
                </a:solidFill>
              </a:rPr>
              <a:t>http://maps.iu4.ru</a:t>
            </a:r>
            <a:endParaRPr lang="en-US" u="sng" dirty="0">
              <a:solidFill>
                <a:srgbClr val="0000FF"/>
              </a:solidFill>
            </a:endParaRPr>
          </a:p>
        </p:txBody>
      </p:sp>
      <p:sp>
        <p:nvSpPr>
          <p:cNvPr id="4" name="Slide Number Placeholder 3"/>
          <p:cNvSpPr>
            <a:spLocks noGrp="1"/>
          </p:cNvSpPr>
          <p:nvPr>
            <p:ph type="sldNum" sz="quarter" idx="12"/>
          </p:nvPr>
        </p:nvSpPr>
        <p:spPr/>
        <p:txBody>
          <a:bodyPr/>
          <a:lstStyle/>
          <a:p>
            <a:fld id="{01259269-5698-3740-9C5D-584A5230F805}" type="slidenum">
              <a:rPr lang="en-US" smtClean="0"/>
              <a:pPr/>
              <a:t>48</a:t>
            </a:fld>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Source for BGP announcement history</a:t>
            </a:r>
            <a:r>
              <a:rPr lang="en-US" dirty="0" smtClean="0"/>
              <a:t/>
            </a:r>
            <a:br>
              <a:rPr lang="en-US" dirty="0" smtClean="0"/>
            </a:br>
            <a:r>
              <a:rPr lang="en-US" dirty="0" smtClean="0"/>
              <a:t>BGP monitors</a:t>
            </a:r>
            <a:endParaRPr lang="en-US" dirty="0"/>
          </a:p>
        </p:txBody>
      </p:sp>
      <p:sp>
        <p:nvSpPr>
          <p:cNvPr id="3" name="Content Placeholder 2"/>
          <p:cNvSpPr>
            <a:spLocks noGrp="1"/>
          </p:cNvSpPr>
          <p:nvPr>
            <p:ph sz="quarter" idx="1"/>
          </p:nvPr>
        </p:nvSpPr>
        <p:spPr/>
        <p:txBody>
          <a:bodyPr/>
          <a:lstStyle/>
          <a:p>
            <a:endParaRPr lang="en-US" dirty="0" smtClean="0"/>
          </a:p>
          <a:p>
            <a:r>
              <a:rPr lang="en-US" dirty="0" smtClean="0"/>
              <a:t>Two BGP monitor projects</a:t>
            </a:r>
          </a:p>
          <a:p>
            <a:pPr lvl="1"/>
            <a:r>
              <a:rPr lang="en-US" dirty="0" smtClean="0"/>
              <a:t>Route Views of U Oregon</a:t>
            </a:r>
          </a:p>
          <a:p>
            <a:pPr lvl="1"/>
            <a:r>
              <a:rPr lang="en-US" dirty="0" smtClean="0"/>
              <a:t>Routing Information Service (RIS) of RIPE NCC</a:t>
            </a:r>
          </a:p>
          <a:p>
            <a:pPr lvl="1"/>
            <a:endParaRPr lang="en-US" dirty="0" smtClean="0"/>
          </a:p>
          <a:p>
            <a:r>
              <a:rPr lang="en-US" dirty="0" smtClean="0"/>
              <a:t>BGP data collected throughout the world</a:t>
            </a:r>
          </a:p>
          <a:p>
            <a:pPr lvl="1"/>
            <a:r>
              <a:rPr lang="en-US" dirty="0" smtClean="0"/>
              <a:t>Currently 24 collecting points</a:t>
            </a:r>
          </a:p>
          <a:p>
            <a:pPr lvl="1"/>
            <a:r>
              <a:rPr lang="en-US" dirty="0" smtClean="0"/>
              <a:t>Monitors in US, Europe, Japan, Russia, and Brazil</a:t>
            </a:r>
            <a:endParaRPr lang="en-US" dirty="0"/>
          </a:p>
        </p:txBody>
      </p:sp>
      <p:sp>
        <p:nvSpPr>
          <p:cNvPr id="4" name="Slide Number Placeholder 3"/>
          <p:cNvSpPr>
            <a:spLocks noGrp="1"/>
          </p:cNvSpPr>
          <p:nvPr>
            <p:ph type="sldNum" sz="quarter" idx="12"/>
          </p:nvPr>
        </p:nvSpPr>
        <p:spPr/>
        <p:txBody>
          <a:bodyPr/>
          <a:lstStyle/>
          <a:p>
            <a:fld id="{01259269-5698-3740-9C5D-584A5230F805}" type="slidenum">
              <a:rPr lang="en-US" smtClean="0"/>
              <a:pPr/>
              <a:t>5</a:t>
            </a:fld>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BGP source data</a:t>
            </a:r>
            <a:br>
              <a:rPr lang="en-US" dirty="0" smtClean="0"/>
            </a:br>
            <a:r>
              <a:rPr lang="en-US" dirty="0" smtClean="0"/>
              <a:t>Various BGP monitors</a:t>
            </a:r>
            <a:endParaRPr lang="en-US" dirty="0"/>
          </a:p>
        </p:txBody>
      </p:sp>
      <p:pic>
        <p:nvPicPr>
          <p:cNvPr id="4" name="Content Placeholder 3" descr="01_bgp_ip_size.pdf"/>
          <p:cNvPicPr>
            <a:picLocks noGrp="1" noChangeAspect="1"/>
          </p:cNvPicPr>
          <p:nvPr>
            <p:ph sz="quarter" idx="1"/>
          </p:nvPr>
        </p:nvPicPr>
        <mc:AlternateContent>
          <mc:Choice xmlns:ma="http://schemas.microsoft.com/office/mac/drawingml/2008/main" Requires="ma">
            <p:blipFill>
              <a:blip r:embed="rId2"/>
              <a:srcRect l="-6" r="-6"/>
              <a:stretch>
                <a:fillRect/>
              </a:stretch>
            </p:blipFill>
          </mc:Choice>
          <mc:Fallback>
            <p:blipFill>
              <a:blip r:embed="rId3"/>
              <a:srcRect l="-6" r="-6"/>
              <a:stretch>
                <a:fillRect/>
              </a:stretch>
            </p:blipFill>
          </mc:Fallback>
        </mc:AlternateContent>
        <p:spPr/>
      </p:pic>
      <p:sp>
        <p:nvSpPr>
          <p:cNvPr id="5" name="TextBox 4"/>
          <p:cNvSpPr txBox="1"/>
          <p:nvPr/>
        </p:nvSpPr>
        <p:spPr>
          <a:xfrm>
            <a:off x="6248400" y="3429000"/>
            <a:ext cx="2438400" cy="92333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US" dirty="0" smtClean="0"/>
              <a:t>For most sources source data is consistent </a:t>
            </a:r>
            <a:endParaRPr lang="en-US" dirty="0"/>
          </a:p>
        </p:txBody>
      </p:sp>
      <p:sp>
        <p:nvSpPr>
          <p:cNvPr id="6" name="Slide Number Placeholder 5"/>
          <p:cNvSpPr>
            <a:spLocks noGrp="1"/>
          </p:cNvSpPr>
          <p:nvPr>
            <p:ph type="sldNum" sz="quarter" idx="12"/>
          </p:nvPr>
        </p:nvSpPr>
        <p:spPr/>
        <p:txBody>
          <a:bodyPr/>
          <a:lstStyle/>
          <a:p>
            <a:fld id="{01259269-5698-3740-9C5D-584A5230F805}" type="slidenum">
              <a:rPr lang="en-US" smtClean="0"/>
              <a:pPr/>
              <a:t>6</a:t>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BGP announced prefixes versus</a:t>
            </a:r>
            <a:br>
              <a:rPr lang="en-US" dirty="0" smtClean="0"/>
            </a:br>
            <a:r>
              <a:rPr lang="en-US" dirty="0" smtClean="0"/>
              <a:t>IP allocated prefixes (BGP </a:t>
            </a:r>
            <a:r>
              <a:rPr lang="en-US" dirty="0" err="1" smtClean="0"/>
              <a:t>vs</a:t>
            </a:r>
            <a:r>
              <a:rPr lang="en-US" dirty="0" smtClean="0"/>
              <a:t> </a:t>
            </a:r>
            <a:r>
              <a:rPr lang="en-US" dirty="0" err="1" smtClean="0"/>
              <a:t>RIRs</a:t>
            </a:r>
            <a:r>
              <a:rPr lang="en-US" dirty="0" smtClean="0"/>
              <a:t>)</a:t>
            </a:r>
            <a:endParaRPr lang="en-US" dirty="0"/>
          </a:p>
        </p:txBody>
      </p:sp>
      <p:pic>
        <p:nvPicPr>
          <p:cNvPr id="4" name="Content Placeholder 3" descr="02_bgp_max_vs_ip.pdf"/>
          <p:cNvPicPr>
            <a:picLocks noGrp="1" noChangeAspect="1"/>
          </p:cNvPicPr>
          <p:nvPr>
            <p:ph sz="quarter" idx="1"/>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457200" y="1219200"/>
            <a:ext cx="8229600" cy="4937760"/>
          </a:xfrm>
        </p:spPr>
      </p:pic>
      <p:sp>
        <p:nvSpPr>
          <p:cNvPr id="5" name="TextBox 4"/>
          <p:cNvSpPr txBox="1"/>
          <p:nvPr/>
        </p:nvSpPr>
        <p:spPr>
          <a:xfrm>
            <a:off x="1600200" y="4953000"/>
            <a:ext cx="609600" cy="381000"/>
          </a:xfrm>
          <a:prstGeom prst="rect">
            <a:avLst/>
          </a:prstGeom>
          <a:noFill/>
        </p:spPr>
        <p:txBody>
          <a:bodyPr wrap="square" rtlCol="0">
            <a:spAutoFit/>
          </a:bodyPr>
          <a:lstStyle/>
          <a:p>
            <a:r>
              <a:rPr lang="en-US" dirty="0" smtClean="0"/>
              <a:t>2.3</a:t>
            </a:r>
            <a:endParaRPr lang="en-US" dirty="0"/>
          </a:p>
        </p:txBody>
      </p:sp>
      <p:sp>
        <p:nvSpPr>
          <p:cNvPr id="6" name="TextBox 5"/>
          <p:cNvSpPr txBox="1"/>
          <p:nvPr/>
        </p:nvSpPr>
        <p:spPr>
          <a:xfrm>
            <a:off x="7162800" y="3505200"/>
            <a:ext cx="609600" cy="381000"/>
          </a:xfrm>
          <a:prstGeom prst="rect">
            <a:avLst/>
          </a:prstGeom>
          <a:noFill/>
        </p:spPr>
        <p:txBody>
          <a:bodyPr wrap="square" rtlCol="0">
            <a:spAutoFit/>
          </a:bodyPr>
          <a:lstStyle/>
          <a:p>
            <a:r>
              <a:rPr lang="en-US" dirty="0" smtClean="0"/>
              <a:t>3.05</a:t>
            </a:r>
            <a:endParaRPr lang="en-US" dirty="0"/>
          </a:p>
        </p:txBody>
      </p:sp>
      <p:cxnSp>
        <p:nvCxnSpPr>
          <p:cNvPr id="7" name="Straight Connector 6"/>
          <p:cNvCxnSpPr/>
          <p:nvPr/>
        </p:nvCxnSpPr>
        <p:spPr>
          <a:xfrm rot="16200000" flipH="1">
            <a:off x="6493934" y="3674535"/>
            <a:ext cx="2540000" cy="1"/>
          </a:xfrm>
          <a:prstGeom prst="line">
            <a:avLst/>
          </a:prstGeom>
          <a:ln>
            <a:headEnd type="triangle" w="lg"/>
            <a:tailEnd type="triangle" w="lg"/>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rot="5400000">
            <a:off x="1185338" y="5138471"/>
            <a:ext cx="829729" cy="1588"/>
          </a:xfrm>
          <a:prstGeom prst="line">
            <a:avLst/>
          </a:prstGeom>
          <a:ln>
            <a:headEnd type="triangle" w="lg"/>
            <a:tailEnd type="triangle" w="lg"/>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914400" y="6096000"/>
            <a:ext cx="2895600" cy="646331"/>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r>
              <a:rPr lang="en-US" dirty="0" smtClean="0"/>
              <a:t># of IP allocations increased </a:t>
            </a:r>
            <a:r>
              <a:rPr lang="en-US" b="1" dirty="0" smtClean="0"/>
              <a:t>1.8 times</a:t>
            </a:r>
            <a:endParaRPr lang="en-US" b="1" dirty="0"/>
          </a:p>
        </p:txBody>
      </p:sp>
      <p:sp>
        <p:nvSpPr>
          <p:cNvPr id="16" name="TextBox 15"/>
          <p:cNvSpPr txBox="1"/>
          <p:nvPr/>
        </p:nvSpPr>
        <p:spPr>
          <a:xfrm>
            <a:off x="5791200" y="6096000"/>
            <a:ext cx="2819400" cy="646331"/>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r>
              <a:rPr lang="en-US" dirty="0" smtClean="0"/>
              <a:t># of BGP entries increased </a:t>
            </a:r>
            <a:r>
              <a:rPr lang="en-US" b="1" dirty="0" smtClean="0"/>
              <a:t>2.4 times</a:t>
            </a:r>
            <a:endParaRPr lang="en-US" b="1" dirty="0"/>
          </a:p>
        </p:txBody>
      </p:sp>
      <p:sp>
        <p:nvSpPr>
          <p:cNvPr id="12" name="Slide Number Placeholder 11"/>
          <p:cNvSpPr>
            <a:spLocks noGrp="1"/>
          </p:cNvSpPr>
          <p:nvPr>
            <p:ph type="sldNum" sz="quarter" idx="12"/>
          </p:nvPr>
        </p:nvSpPr>
        <p:spPr/>
        <p:txBody>
          <a:bodyPr/>
          <a:lstStyle/>
          <a:p>
            <a:fld id="{01259269-5698-3740-9C5D-584A5230F805}" type="slidenum">
              <a:rPr lang="en-US" smtClean="0"/>
              <a:pPr/>
              <a:t>7</a:t>
            </a:fld>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Distribution of BGP announced prefixes</a:t>
            </a:r>
            <a:br>
              <a:rPr lang="en-US" dirty="0" smtClean="0"/>
            </a:br>
            <a:r>
              <a:rPr lang="en-US" dirty="0" smtClean="0"/>
              <a:t>in </a:t>
            </a:r>
            <a:r>
              <a:rPr lang="en-US" b="1" dirty="0" smtClean="0"/>
              <a:t>2003</a:t>
            </a:r>
            <a:endParaRPr lang="en-US" b="1" dirty="0"/>
          </a:p>
        </p:txBody>
      </p:sp>
      <p:pic>
        <p:nvPicPr>
          <p:cNvPr id="4" name="Content Placeholder 3" descr="05_bgp_2003-01-01.pdf"/>
          <p:cNvPicPr>
            <a:picLocks noGrp="1" noChangeAspect="1"/>
          </p:cNvPicPr>
          <p:nvPr>
            <p:ph sz="quarter" idx="1"/>
          </p:nvPr>
        </p:nvPicPr>
        <mc:AlternateContent>
          <mc:Choice xmlns:ma="http://schemas.microsoft.com/office/mac/drawingml/2008/main" Requires="ma">
            <p:blipFill>
              <a:blip r:embed="rId3"/>
              <a:srcRect l="-6" r="-6"/>
              <a:stretch>
                <a:fillRect/>
              </a:stretch>
            </p:blipFill>
          </mc:Choice>
          <mc:Fallback>
            <p:blipFill>
              <a:blip r:embed="rId4"/>
              <a:srcRect l="-6" r="-6"/>
              <a:stretch>
                <a:fillRect/>
              </a:stretch>
            </p:blipFill>
          </mc:Fallback>
        </mc:AlternateContent>
        <p:spPr/>
      </p:pic>
      <p:sp>
        <p:nvSpPr>
          <p:cNvPr id="6" name="TextBox 5"/>
          <p:cNvSpPr txBox="1"/>
          <p:nvPr/>
        </p:nvSpPr>
        <p:spPr>
          <a:xfrm>
            <a:off x="1524000" y="1447800"/>
            <a:ext cx="1219200" cy="369332"/>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dirty="0" smtClean="0"/>
              <a:t>America</a:t>
            </a:r>
            <a:endParaRPr lang="en-US" dirty="0"/>
          </a:p>
        </p:txBody>
      </p:sp>
      <p:sp>
        <p:nvSpPr>
          <p:cNvPr id="7" name="TextBox 6"/>
          <p:cNvSpPr txBox="1"/>
          <p:nvPr/>
        </p:nvSpPr>
        <p:spPr>
          <a:xfrm>
            <a:off x="3048000" y="1447800"/>
            <a:ext cx="1219200" cy="369332"/>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dirty="0" smtClean="0"/>
              <a:t>Europe</a:t>
            </a:r>
            <a:endParaRPr lang="en-US" dirty="0"/>
          </a:p>
        </p:txBody>
      </p:sp>
      <p:sp>
        <p:nvSpPr>
          <p:cNvPr id="8" name="TextBox 7"/>
          <p:cNvSpPr txBox="1"/>
          <p:nvPr/>
        </p:nvSpPr>
        <p:spPr>
          <a:xfrm>
            <a:off x="4648200" y="1447800"/>
            <a:ext cx="1219200" cy="369332"/>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dirty="0" smtClean="0"/>
              <a:t>Asia Pacific</a:t>
            </a:r>
            <a:endParaRPr lang="en-US" dirty="0"/>
          </a:p>
        </p:txBody>
      </p:sp>
      <p:sp>
        <p:nvSpPr>
          <p:cNvPr id="9" name="TextBox 8"/>
          <p:cNvSpPr txBox="1"/>
          <p:nvPr/>
        </p:nvSpPr>
        <p:spPr>
          <a:xfrm>
            <a:off x="6858000" y="2819400"/>
            <a:ext cx="1219200" cy="369332"/>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dirty="0" smtClean="0"/>
              <a:t>Africa</a:t>
            </a:r>
            <a:endParaRPr lang="en-US" dirty="0"/>
          </a:p>
        </p:txBody>
      </p:sp>
      <p:sp>
        <p:nvSpPr>
          <p:cNvPr id="10" name="Slide Number Placeholder 9"/>
          <p:cNvSpPr>
            <a:spLocks noGrp="1"/>
          </p:cNvSpPr>
          <p:nvPr>
            <p:ph type="sldNum" sz="quarter" idx="12"/>
          </p:nvPr>
        </p:nvSpPr>
        <p:spPr/>
        <p:txBody>
          <a:bodyPr/>
          <a:lstStyle/>
          <a:p>
            <a:fld id="{01259269-5698-3740-9C5D-584A5230F805}" type="slidenum">
              <a:rPr lang="en-US" smtClean="0"/>
              <a:pPr/>
              <a:t>8</a:t>
            </a:fld>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Distribution of BGP announced prefixes</a:t>
            </a:r>
            <a:endParaRPr lang="en-US" dirty="0"/>
          </a:p>
        </p:txBody>
      </p:sp>
      <p:pic>
        <p:nvPicPr>
          <p:cNvPr id="4" name="Picture 3" descr="05_bgp_2003-01-01.pdf"/>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0" y="1676400"/>
            <a:ext cx="3048000" cy="1828800"/>
          </a:xfrm>
          <a:prstGeom prst="rect">
            <a:avLst/>
          </a:prstGeom>
        </p:spPr>
      </p:pic>
      <p:pic>
        <p:nvPicPr>
          <p:cNvPr id="5" name="Picture 4" descr="05_bgp_2004-01-01.pdf"/>
          <p:cNvPicPr>
            <a:picLocks noChangeAspect="1"/>
          </p:cNvPicPr>
          <p:nvPr/>
        </p:nvPicPr>
        <mc:AlternateContent>
          <mc:Choice xmlns:ma="http://schemas.microsoft.com/office/mac/drawingml/2008/main" Requires="ma">
            <p:blipFill>
              <a:blip r:embed="rId5"/>
              <a:stretch>
                <a:fillRect/>
              </a:stretch>
            </p:blipFill>
          </mc:Choice>
          <mc:Fallback>
            <p:blipFill>
              <a:blip r:embed="rId6"/>
              <a:stretch>
                <a:fillRect/>
              </a:stretch>
            </p:blipFill>
          </mc:Fallback>
        </mc:AlternateContent>
        <p:spPr>
          <a:xfrm>
            <a:off x="3048000" y="1676400"/>
            <a:ext cx="3048000" cy="1828800"/>
          </a:xfrm>
          <a:prstGeom prst="rect">
            <a:avLst/>
          </a:prstGeom>
        </p:spPr>
      </p:pic>
      <p:pic>
        <p:nvPicPr>
          <p:cNvPr id="6" name="Picture 5" descr="05_bgp_2005-01-01.pdf"/>
          <p:cNvPicPr>
            <a:picLocks noChangeAspect="1"/>
          </p:cNvPicPr>
          <p:nvPr/>
        </p:nvPicPr>
        <mc:AlternateContent>
          <mc:Choice xmlns:ma="http://schemas.microsoft.com/office/mac/drawingml/2008/main" Requires="ma">
            <p:blipFill>
              <a:blip r:embed="rId7"/>
              <a:stretch>
                <a:fillRect/>
              </a:stretch>
            </p:blipFill>
          </mc:Choice>
          <mc:Fallback>
            <p:blipFill>
              <a:blip r:embed="rId8"/>
              <a:stretch>
                <a:fillRect/>
              </a:stretch>
            </p:blipFill>
          </mc:Fallback>
        </mc:AlternateContent>
        <p:spPr>
          <a:xfrm>
            <a:off x="5943600" y="1676400"/>
            <a:ext cx="3048000" cy="1828800"/>
          </a:xfrm>
          <a:prstGeom prst="rect">
            <a:avLst/>
          </a:prstGeom>
        </p:spPr>
      </p:pic>
      <p:pic>
        <p:nvPicPr>
          <p:cNvPr id="7" name="Picture 6" descr="05_bgp_2006-01-01.pdf"/>
          <p:cNvPicPr>
            <a:picLocks noChangeAspect="1"/>
          </p:cNvPicPr>
          <p:nvPr/>
        </p:nvPicPr>
        <mc:AlternateContent>
          <mc:Choice xmlns:ma="http://schemas.microsoft.com/office/mac/drawingml/2008/main" Requires="ma">
            <p:blipFill>
              <a:blip r:embed="rId9"/>
              <a:stretch>
                <a:fillRect/>
              </a:stretch>
            </p:blipFill>
          </mc:Choice>
          <mc:Fallback>
            <p:blipFill>
              <a:blip r:embed="rId10"/>
              <a:stretch>
                <a:fillRect/>
              </a:stretch>
            </p:blipFill>
          </mc:Fallback>
        </mc:AlternateContent>
        <p:spPr>
          <a:xfrm>
            <a:off x="0" y="4191000"/>
            <a:ext cx="3048000" cy="1828800"/>
          </a:xfrm>
          <a:prstGeom prst="rect">
            <a:avLst/>
          </a:prstGeom>
        </p:spPr>
      </p:pic>
      <p:pic>
        <p:nvPicPr>
          <p:cNvPr id="8" name="Picture 7" descr="05_bgp_2007-01-01.pdf"/>
          <p:cNvPicPr>
            <a:picLocks noChangeAspect="1"/>
          </p:cNvPicPr>
          <p:nvPr/>
        </p:nvPicPr>
        <mc:AlternateContent>
          <mc:Choice xmlns:ma="http://schemas.microsoft.com/office/mac/drawingml/2008/main" Requires="ma">
            <p:blipFill>
              <a:blip r:embed="rId11"/>
              <a:stretch>
                <a:fillRect/>
              </a:stretch>
            </p:blipFill>
          </mc:Choice>
          <mc:Fallback>
            <p:blipFill>
              <a:blip r:embed="rId12"/>
              <a:stretch>
                <a:fillRect/>
              </a:stretch>
            </p:blipFill>
          </mc:Fallback>
        </mc:AlternateContent>
        <p:spPr>
          <a:xfrm>
            <a:off x="3048000" y="4191000"/>
            <a:ext cx="3048000" cy="1828800"/>
          </a:xfrm>
          <a:prstGeom prst="rect">
            <a:avLst/>
          </a:prstGeom>
        </p:spPr>
      </p:pic>
      <p:pic>
        <p:nvPicPr>
          <p:cNvPr id="9" name="Picture 8" descr="05_bgp_2009-04-23.pdf"/>
          <p:cNvPicPr>
            <a:picLocks noChangeAspect="1"/>
          </p:cNvPicPr>
          <p:nvPr/>
        </p:nvPicPr>
        <mc:AlternateContent>
          <mc:Choice xmlns:ma="http://schemas.microsoft.com/office/mac/drawingml/2008/main" Requires="ma">
            <p:blipFill>
              <a:blip r:embed="rId13"/>
              <a:stretch>
                <a:fillRect/>
              </a:stretch>
            </p:blipFill>
          </mc:Choice>
          <mc:Fallback>
            <p:blipFill>
              <a:blip r:embed="rId14"/>
              <a:stretch>
                <a:fillRect/>
              </a:stretch>
            </p:blipFill>
          </mc:Fallback>
        </mc:AlternateContent>
        <p:spPr>
          <a:xfrm>
            <a:off x="5943600" y="4191000"/>
            <a:ext cx="3048000" cy="1828800"/>
          </a:xfrm>
          <a:prstGeom prst="rect">
            <a:avLst/>
          </a:prstGeom>
        </p:spPr>
      </p:pic>
      <p:sp>
        <p:nvSpPr>
          <p:cNvPr id="10" name="TextBox 9"/>
          <p:cNvSpPr txBox="1"/>
          <p:nvPr/>
        </p:nvSpPr>
        <p:spPr>
          <a:xfrm>
            <a:off x="990600" y="1371600"/>
            <a:ext cx="1447800" cy="369332"/>
          </a:xfrm>
          <a:prstGeom prst="rect">
            <a:avLst/>
          </a:prstGeom>
          <a:noFill/>
        </p:spPr>
        <p:txBody>
          <a:bodyPr wrap="square" rtlCol="0">
            <a:spAutoFit/>
          </a:bodyPr>
          <a:lstStyle/>
          <a:p>
            <a:pPr algn="ctr"/>
            <a:r>
              <a:rPr lang="en-US" dirty="0" smtClean="0"/>
              <a:t>2003</a:t>
            </a:r>
            <a:endParaRPr lang="en-US" dirty="0"/>
          </a:p>
        </p:txBody>
      </p:sp>
      <p:sp>
        <p:nvSpPr>
          <p:cNvPr id="11" name="TextBox 10"/>
          <p:cNvSpPr txBox="1"/>
          <p:nvPr/>
        </p:nvSpPr>
        <p:spPr>
          <a:xfrm>
            <a:off x="3962400" y="1371600"/>
            <a:ext cx="1447800" cy="369332"/>
          </a:xfrm>
          <a:prstGeom prst="rect">
            <a:avLst/>
          </a:prstGeom>
          <a:noFill/>
        </p:spPr>
        <p:txBody>
          <a:bodyPr wrap="square" rtlCol="0">
            <a:spAutoFit/>
          </a:bodyPr>
          <a:lstStyle/>
          <a:p>
            <a:pPr algn="ctr"/>
            <a:r>
              <a:rPr lang="en-US" dirty="0" smtClean="0"/>
              <a:t>2004</a:t>
            </a:r>
            <a:endParaRPr lang="en-US" dirty="0"/>
          </a:p>
        </p:txBody>
      </p:sp>
      <p:sp>
        <p:nvSpPr>
          <p:cNvPr id="12" name="TextBox 11"/>
          <p:cNvSpPr txBox="1"/>
          <p:nvPr/>
        </p:nvSpPr>
        <p:spPr>
          <a:xfrm>
            <a:off x="7010400" y="1371600"/>
            <a:ext cx="1447800" cy="369332"/>
          </a:xfrm>
          <a:prstGeom prst="rect">
            <a:avLst/>
          </a:prstGeom>
          <a:noFill/>
        </p:spPr>
        <p:txBody>
          <a:bodyPr wrap="square" rtlCol="0">
            <a:spAutoFit/>
          </a:bodyPr>
          <a:lstStyle/>
          <a:p>
            <a:pPr algn="ctr"/>
            <a:r>
              <a:rPr lang="en-US" dirty="0" smtClean="0"/>
              <a:t>2005</a:t>
            </a:r>
            <a:endParaRPr lang="en-US" dirty="0"/>
          </a:p>
        </p:txBody>
      </p:sp>
      <p:sp>
        <p:nvSpPr>
          <p:cNvPr id="13" name="TextBox 12"/>
          <p:cNvSpPr txBox="1"/>
          <p:nvPr/>
        </p:nvSpPr>
        <p:spPr>
          <a:xfrm>
            <a:off x="990600" y="3821668"/>
            <a:ext cx="1447800" cy="369332"/>
          </a:xfrm>
          <a:prstGeom prst="rect">
            <a:avLst/>
          </a:prstGeom>
          <a:noFill/>
        </p:spPr>
        <p:txBody>
          <a:bodyPr wrap="square" rtlCol="0">
            <a:spAutoFit/>
          </a:bodyPr>
          <a:lstStyle/>
          <a:p>
            <a:pPr algn="ctr"/>
            <a:r>
              <a:rPr lang="en-US" dirty="0" smtClean="0"/>
              <a:t>2006</a:t>
            </a:r>
            <a:endParaRPr lang="en-US" dirty="0"/>
          </a:p>
        </p:txBody>
      </p:sp>
      <p:sp>
        <p:nvSpPr>
          <p:cNvPr id="14" name="TextBox 13"/>
          <p:cNvSpPr txBox="1"/>
          <p:nvPr/>
        </p:nvSpPr>
        <p:spPr>
          <a:xfrm>
            <a:off x="3962400" y="3821668"/>
            <a:ext cx="1447800" cy="369332"/>
          </a:xfrm>
          <a:prstGeom prst="rect">
            <a:avLst/>
          </a:prstGeom>
          <a:noFill/>
        </p:spPr>
        <p:txBody>
          <a:bodyPr wrap="square" rtlCol="0">
            <a:spAutoFit/>
          </a:bodyPr>
          <a:lstStyle/>
          <a:p>
            <a:pPr algn="ctr"/>
            <a:r>
              <a:rPr lang="en-US" dirty="0" smtClean="0"/>
              <a:t>2007</a:t>
            </a:r>
            <a:endParaRPr lang="en-US" dirty="0"/>
          </a:p>
        </p:txBody>
      </p:sp>
      <p:sp>
        <p:nvSpPr>
          <p:cNvPr id="15" name="TextBox 14"/>
          <p:cNvSpPr txBox="1"/>
          <p:nvPr/>
        </p:nvSpPr>
        <p:spPr>
          <a:xfrm>
            <a:off x="7010400" y="3821668"/>
            <a:ext cx="1447800" cy="369332"/>
          </a:xfrm>
          <a:prstGeom prst="rect">
            <a:avLst/>
          </a:prstGeom>
          <a:noFill/>
        </p:spPr>
        <p:txBody>
          <a:bodyPr wrap="square" rtlCol="0">
            <a:spAutoFit/>
          </a:bodyPr>
          <a:lstStyle/>
          <a:p>
            <a:pPr algn="ctr"/>
            <a:r>
              <a:rPr lang="en-US" dirty="0" smtClean="0"/>
              <a:t>2009</a:t>
            </a:r>
            <a:endParaRPr lang="en-US" dirty="0"/>
          </a:p>
        </p:txBody>
      </p:sp>
      <p:sp>
        <p:nvSpPr>
          <p:cNvPr id="16" name="TextBox 15"/>
          <p:cNvSpPr txBox="1"/>
          <p:nvPr/>
        </p:nvSpPr>
        <p:spPr>
          <a:xfrm>
            <a:off x="990600" y="6336268"/>
            <a:ext cx="8001000"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US" dirty="0" smtClean="0"/>
              <a:t>General trend - substantial growth of # announced prefixes globally</a:t>
            </a:r>
            <a:endParaRPr lang="en-US" dirty="0"/>
          </a:p>
        </p:txBody>
      </p:sp>
      <p:sp>
        <p:nvSpPr>
          <p:cNvPr id="17" name="Slide Number Placeholder 16"/>
          <p:cNvSpPr>
            <a:spLocks noGrp="1"/>
          </p:cNvSpPr>
          <p:nvPr>
            <p:ph type="sldNum" sz="quarter" idx="12"/>
          </p:nvPr>
        </p:nvSpPr>
        <p:spPr/>
        <p:txBody>
          <a:bodyPr/>
          <a:lstStyle/>
          <a:p>
            <a:fld id="{01259269-5698-3740-9C5D-584A5230F805}" type="slidenum">
              <a:rPr lang="en-US" smtClean="0"/>
              <a:pPr/>
              <a:t>9</a:t>
            </a:fld>
            <a:endParaRPr lang="en-US"/>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ＭＳ 明朝"/>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Origin.thmx</Template>
  <TotalTime>678</TotalTime>
  <Words>2557</Words>
  <Application>Microsoft Macintosh PowerPoint</Application>
  <PresentationFormat>On-screen Show (4:3)</PresentationFormat>
  <Paragraphs>434</Paragraphs>
  <Slides>48</Slides>
  <Notes>21</Notes>
  <HiddenSlides>1</HiddenSlides>
  <MMClips>0</MMClips>
  <ScaleCrop>false</ScaleCrop>
  <HeadingPairs>
    <vt:vector size="4" baseType="variant">
      <vt:variant>
        <vt:lpstr>Design Template</vt:lpstr>
      </vt:variant>
      <vt:variant>
        <vt:i4>1</vt:i4>
      </vt:variant>
      <vt:variant>
        <vt:lpstr>Slide Titles</vt:lpstr>
      </vt:variant>
      <vt:variant>
        <vt:i4>48</vt:i4>
      </vt:variant>
    </vt:vector>
  </HeadingPairs>
  <TitlesOfParts>
    <vt:vector size="49" baseType="lpstr">
      <vt:lpstr>Origin</vt:lpstr>
      <vt:lpstr>Measuring the Global Routing Table</vt:lpstr>
      <vt:lpstr>Outline</vt:lpstr>
      <vt:lpstr>Source for IP allocation history Regional Internet Registries (RIRs)</vt:lpstr>
      <vt:lpstr>Unaligned IP allocations</vt:lpstr>
      <vt:lpstr>Source for BGP announcement history BGP monitors</vt:lpstr>
      <vt:lpstr>BGP source data Various BGP monitors</vt:lpstr>
      <vt:lpstr>BGP announced prefixes versus IP allocated prefixes (BGP vs RIRs)</vt:lpstr>
      <vt:lpstr>Distribution of BGP announced prefixes in 2003</vt:lpstr>
      <vt:lpstr>Distribution of BGP announced prefixes</vt:lpstr>
      <vt:lpstr>Distribution of BGP announced prefixes 2003      [1/8]</vt:lpstr>
      <vt:lpstr>Distribution of BGP announced prefixes 2004      [2/8]</vt:lpstr>
      <vt:lpstr>Distribution of BGP announced prefixes 2005      [3/8]</vt:lpstr>
      <vt:lpstr>Distribution of BGP announced prefixes 2006      [4/8]</vt:lpstr>
      <vt:lpstr>Distribution of BGP announced prefixes 2007      [5/8]</vt:lpstr>
      <vt:lpstr>Distribution of BGP announced prefixes 2008      [6/8]</vt:lpstr>
      <vt:lpstr>Distribution of BGP announced prefixes 2009      [7/8]</vt:lpstr>
      <vt:lpstr>Distribution of BGP announced prefixes May 2009     [8/8]</vt:lpstr>
      <vt:lpstr>Allocated vs announced IP space</vt:lpstr>
      <vt:lpstr>Distribution of announced IP space in 2003</vt:lpstr>
      <vt:lpstr>Distribution of announced IP space</vt:lpstr>
      <vt:lpstr>Distribution of announced IP space 2003      [1/8]</vt:lpstr>
      <vt:lpstr>Distribution of announced IP space 2004      [2/8]</vt:lpstr>
      <vt:lpstr>Distribution of announced IP space 2005      [3/8]</vt:lpstr>
      <vt:lpstr>Distribution of announced IP space 2006      [4/8]</vt:lpstr>
      <vt:lpstr>Distribution of announced IP space 2007      [5/8]</vt:lpstr>
      <vt:lpstr>Distribution of announced IP space 2008      [6/8]</vt:lpstr>
      <vt:lpstr>Distribution of announced IP space 2009      [7/8]</vt:lpstr>
      <vt:lpstr>Distribution of announced IP space May 2009     [8/8]</vt:lpstr>
      <vt:lpstr>Number of prefixes versus IP space</vt:lpstr>
      <vt:lpstr>Number of prefixes versus IP space</vt:lpstr>
      <vt:lpstr>Distribution of prefix lengths IP allocations</vt:lpstr>
      <vt:lpstr>Distribution of prefix lengths BGP announcements</vt:lpstr>
      <vt:lpstr>Some definitions</vt:lpstr>
      <vt:lpstr>Impact of the fragmentation on the BGP routing table size</vt:lpstr>
      <vt:lpstr>Another bunch of definitions</vt:lpstr>
      <vt:lpstr>Duplication in BGP routing table Unique, Covered and Covering prefixes</vt:lpstr>
      <vt:lpstr>Longevity of BGP announcements </vt:lpstr>
      <vt:lpstr>IP allocation and IP deallocation dynamics </vt:lpstr>
      <vt:lpstr>Resulting trends in IP prefix allocation </vt:lpstr>
      <vt:lpstr>Year-on-year IP allocation changes by region </vt:lpstr>
      <vt:lpstr>IP allocation changes geography 2003-2004</vt:lpstr>
      <vt:lpstr>IP allocation changes geography 2004-2005</vt:lpstr>
      <vt:lpstr>IP allocation changes geography 2005-2006</vt:lpstr>
      <vt:lpstr>IP allocation changes geography 2006-2007</vt:lpstr>
      <vt:lpstr>IP allocation changes geography 2007-2008</vt:lpstr>
      <vt:lpstr>IP allocation changes geography 2008-2009</vt:lpstr>
      <vt:lpstr>Conclusions</vt:lpstr>
      <vt:lpstr>Thank you</vt:lpstr>
    </vt:vector>
  </TitlesOfParts>
  <Company>UCLA</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the Global Routing System</dc:title>
  <dc:creator>Alexander Afanasyev</dc:creator>
  <cp:lastModifiedBy>Alexander Afanasyev</cp:lastModifiedBy>
  <cp:revision>37</cp:revision>
  <cp:lastPrinted>2009-06-02T05:10:01Z</cp:lastPrinted>
  <dcterms:created xsi:type="dcterms:W3CDTF">2009-06-02T06:40:49Z</dcterms:created>
  <dcterms:modified xsi:type="dcterms:W3CDTF">2009-06-02T07:39:22Z</dcterms:modified>
</cp:coreProperties>
</file>